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36" r:id="rId2"/>
  </p:sldMasterIdLst>
  <p:notesMasterIdLst>
    <p:notesMasterId r:id="rId38"/>
  </p:notesMasterIdLst>
  <p:handoutMasterIdLst>
    <p:handoutMasterId r:id="rId39"/>
  </p:handoutMasterIdLst>
  <p:sldIdLst>
    <p:sldId id="945" r:id="rId3"/>
    <p:sldId id="985" r:id="rId4"/>
    <p:sldId id="1033" r:id="rId5"/>
    <p:sldId id="947" r:id="rId6"/>
    <p:sldId id="987" r:id="rId7"/>
    <p:sldId id="991" r:id="rId8"/>
    <p:sldId id="975" r:id="rId9"/>
    <p:sldId id="998" r:id="rId10"/>
    <p:sldId id="999" r:id="rId11"/>
    <p:sldId id="1000" r:id="rId12"/>
    <p:sldId id="1001" r:id="rId13"/>
    <p:sldId id="1002" r:id="rId14"/>
    <p:sldId id="1003" r:id="rId15"/>
    <p:sldId id="1005" r:id="rId16"/>
    <p:sldId id="1006" r:id="rId17"/>
    <p:sldId id="1007" r:id="rId18"/>
    <p:sldId id="1008" r:id="rId19"/>
    <p:sldId id="1035" r:id="rId20"/>
    <p:sldId id="1034" r:id="rId21"/>
    <p:sldId id="976" r:id="rId22"/>
    <p:sldId id="1015" r:id="rId23"/>
    <p:sldId id="1016" r:id="rId24"/>
    <p:sldId id="1037" r:id="rId25"/>
    <p:sldId id="1019" r:id="rId26"/>
    <p:sldId id="1038" r:id="rId27"/>
    <p:sldId id="1022" r:id="rId28"/>
    <p:sldId id="1009" r:id="rId29"/>
    <p:sldId id="1010" r:id="rId30"/>
    <p:sldId id="1023" r:id="rId31"/>
    <p:sldId id="1039" r:id="rId32"/>
    <p:sldId id="1027" r:id="rId33"/>
    <p:sldId id="1025" r:id="rId34"/>
    <p:sldId id="1029" r:id="rId35"/>
    <p:sldId id="1030" r:id="rId36"/>
    <p:sldId id="973" r:id="rId37"/>
  </p:sldIdLst>
  <p:sldSz cx="12192000" cy="6858000"/>
  <p:notesSz cx="7315200" cy="96012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E04F4F"/>
    <a:srgbClr val="99FF66"/>
    <a:srgbClr val="F9FC78"/>
    <a:srgbClr val="F816D8"/>
    <a:srgbClr val="DE4545"/>
    <a:srgbClr val="190000"/>
    <a:srgbClr val="DDDFE5"/>
    <a:srgbClr val="F2F2F2"/>
    <a:srgbClr val="6A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40" autoAdjust="0"/>
  </p:normalViewPr>
  <p:slideViewPr>
    <p:cSldViewPr snapToGrid="0">
      <p:cViewPr varScale="1">
        <p:scale>
          <a:sx n="106" d="100"/>
          <a:sy n="106" d="100"/>
        </p:scale>
        <p:origin x="126" y="204"/>
      </p:cViewPr>
      <p:guideLst>
        <p:guide orient="horz" pos="2968"/>
        <p:guide pos="7632"/>
      </p:guideLst>
    </p:cSldViewPr>
  </p:slideViewPr>
  <p:outlineViewPr>
    <p:cViewPr>
      <p:scale>
        <a:sx n="33" d="100"/>
        <a:sy n="33" d="100"/>
      </p:scale>
      <p:origin x="0" y="-4946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4428" y="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mc:AlternateContent xmlns:mc="http://schemas.openxmlformats.org/markup-compatibility/2006">
      <mc:Choice xmlns:a14="http://schemas.microsoft.com/office/drawing/2010/main" Requires="a14">
        <dgm:pt modelId="{A69C232A-E0B1-4363-B514-92E52F93A781}">
          <dgm:prSet/>
          <dgm:spPr/>
          <dgm:t>
            <a:bodyPr/>
            <a:lstStyle/>
            <a:p>
              <a:pPr/>
              <a14:m>
                <m:oMathPara xmlns:m="http://schemas.openxmlformats.org/officeDocument/2006/math">
                  <m:oMathParaPr>
                    <m:jc m:val="left"/>
                  </m:oMathParaPr>
                  <m:oMath xmlns:m="http://schemas.openxmlformats.org/officeDocument/2006/math">
                    <m:r>
                      <m:rPr>
                        <m:sty m:val="p"/>
                      </m:rPr>
                      <a:rPr lang="en-US" i="0" dirty="0" smtClean="0">
                        <a:latin typeface="Cambria Math" panose="02040503050406030204" pitchFamily="18" charset="0"/>
                      </a:rPr>
                      <m:t>Precision</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i="0" dirty="0" smtClean="0">
                            <a:latin typeface="Cambria Math" panose="02040503050406030204" pitchFamily="18" charset="0"/>
                          </a:rPr>
                          <m:t>Total</m:t>
                        </m:r>
                        <m:r>
                          <a:rPr lang="en-US" i="0" dirty="0" smtClean="0">
                            <a:latin typeface="Cambria Math" panose="02040503050406030204" pitchFamily="18" charset="0"/>
                          </a:rPr>
                          <m:t> </m:t>
                        </m:r>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that</m:t>
                        </m:r>
                        <m:r>
                          <a:rPr lang="en-US" i="0" dirty="0" smtClean="0">
                            <a:latin typeface="Cambria Math" panose="02040503050406030204" pitchFamily="18" charset="0"/>
                          </a:rPr>
                          <m:t> </m:t>
                        </m:r>
                        <m:r>
                          <m:rPr>
                            <m:sty m:val="p"/>
                          </m:rPr>
                          <a:rPr lang="en-US" i="0" dirty="0" smtClean="0">
                            <a:latin typeface="Cambria Math" panose="02040503050406030204" pitchFamily="18" charset="0"/>
                          </a:rPr>
                          <m:t>have</m:t>
                        </m:r>
                        <m:r>
                          <a:rPr lang="en-US" i="0" dirty="0" smtClean="0">
                            <a:latin typeface="Cambria Math" panose="02040503050406030204" pitchFamily="18" charset="0"/>
                          </a:rPr>
                          <m:t> </m:t>
                        </m:r>
                        <m:r>
                          <m:rPr>
                            <m:sty m:val="p"/>
                          </m:rPr>
                          <a:rPr lang="en-US" i="0" dirty="0" smtClean="0">
                            <a:latin typeface="Cambria Math" panose="02040503050406030204" pitchFamily="18" charset="0"/>
                          </a:rPr>
                          <m:t>been</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den>
                    </m:f>
                  </m:oMath>
                </m:oMathPara>
              </a14:m>
              <a:endParaRPr lang="en-US" i="0" dirty="0"/>
            </a:p>
          </dgm:t>
        </dgm:pt>
      </mc:Choice>
      <mc:Fallback>
        <dgm:pt modelId="{A69C232A-E0B1-4363-B514-92E52F93A781}">
          <dgm:prSet/>
          <dgm:spPr/>
          <dgm:t>
            <a:bodyPr/>
            <a:lstStyle/>
            <a:p>
              <a:pPr/>
              <a:r>
                <a:rPr lang="en-US" i="0" dirty="0">
                  <a:latin typeface="Cambria Math" panose="02040503050406030204" pitchFamily="18" charset="0"/>
                </a:rPr>
                <a:t>Precision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dirty="0">
                  <a:latin typeface="Cambria Math" panose="02040503050406030204" pitchFamily="18" charset="0"/>
                </a:rPr>
                <a:t>Total number of movies that have been identified as Action Genre</a:t>
              </a:r>
              <a:r>
                <a:rPr lang="en-US" b="0" i="0" dirty="0">
                  <a:latin typeface="Cambria Math" panose="02040503050406030204" pitchFamily="18" charset="0"/>
                </a:rPr>
                <a:t>)</a:t>
              </a:r>
              <a:endParaRPr lang="en-US" i="0" dirty="0"/>
            </a:p>
          </dgm:t>
        </dgm:pt>
      </mc:Fallback>
    </mc:AlternateConten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mc:AlternateContent xmlns:mc="http://schemas.openxmlformats.org/markup-compatibility/2006">
      <mc:Choice xmlns:a14="http://schemas.microsoft.com/office/drawing/2010/main" Requires="a14">
        <dgm:pt modelId="{BA39496D-7A0E-4ACE-9DBD-9EAC1ABE06FB}">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Recall</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smtClean="0">
                            <a:latin typeface="Cambria Math" panose="02040503050406030204" pitchFamily="18" charset="0"/>
                          </a:rPr>
                          <m:t>Total</m:t>
                        </m:r>
                        <m:r>
                          <a:rPr lang="en-US" smtClean="0">
                            <a:latin typeface="Cambria Math" panose="02040503050406030204" pitchFamily="18" charset="0"/>
                          </a:rPr>
                          <m:t> </m:t>
                        </m:r>
                        <m:r>
                          <m:rPr>
                            <m:sty m:val="p"/>
                          </m:rPr>
                          <a:rPr lang="en-US" smtClean="0">
                            <a:latin typeface="Cambria Math" panose="02040503050406030204" pitchFamily="18" charset="0"/>
                          </a:rPr>
                          <m:t>number</m:t>
                        </m:r>
                        <m:r>
                          <a:rPr lang="en-US" smtClean="0">
                            <a:latin typeface="Cambria Math" panose="02040503050406030204" pitchFamily="18" charset="0"/>
                          </a:rPr>
                          <m:t> </m:t>
                        </m:r>
                        <m:r>
                          <m:rPr>
                            <m:sty m:val="p"/>
                          </m:rPr>
                          <a:rPr lang="en-US" smtClean="0">
                            <a:latin typeface="Cambria Math" panose="02040503050406030204" pitchFamily="18" charset="0"/>
                          </a:rPr>
                          <m:t>of</m:t>
                        </m:r>
                        <m:r>
                          <a:rPr lang="en-US" smtClean="0">
                            <a:latin typeface="Cambria Math" panose="02040503050406030204" pitchFamily="18" charset="0"/>
                          </a:rPr>
                          <m:t> </m:t>
                        </m:r>
                        <m:r>
                          <m:rPr>
                            <m:sty m:val="p"/>
                          </m:rPr>
                          <a:rPr lang="en-US" smtClean="0">
                            <a:latin typeface="Cambria Math" panose="02040503050406030204" pitchFamily="18" charset="0"/>
                          </a:rPr>
                          <m:t>Action</m:t>
                        </m:r>
                        <m:r>
                          <a:rPr lang="en-US" smtClean="0">
                            <a:latin typeface="Cambria Math" panose="02040503050406030204" pitchFamily="18" charset="0"/>
                          </a:rPr>
                          <m:t> </m:t>
                        </m:r>
                        <m:r>
                          <m:rPr>
                            <m:sty m:val="p"/>
                          </m:rPr>
                          <a:rPr lang="en-US" smtClean="0">
                            <a:latin typeface="Cambria Math" panose="02040503050406030204" pitchFamily="18" charset="0"/>
                          </a:rPr>
                          <m:t>Genre</m:t>
                        </m:r>
                        <m:r>
                          <a:rPr lang="en-US" smtClean="0">
                            <a:latin typeface="Cambria Math" panose="02040503050406030204" pitchFamily="18" charset="0"/>
                          </a:rPr>
                          <m:t> </m:t>
                        </m:r>
                        <m:r>
                          <m:rPr>
                            <m:sty m:val="p"/>
                          </m:rPr>
                          <a:rPr lang="en-US" smtClean="0">
                            <a:latin typeface="Cambria Math" panose="02040503050406030204" pitchFamily="18" charset="0"/>
                          </a:rPr>
                          <m:t>movies</m:t>
                        </m:r>
                        <m:r>
                          <a:rPr lang="en-US" smtClean="0">
                            <a:latin typeface="Cambria Math" panose="02040503050406030204" pitchFamily="18" charset="0"/>
                          </a:rPr>
                          <m:t> </m:t>
                        </m:r>
                        <m:r>
                          <m:rPr>
                            <m:sty m:val="p"/>
                          </m:rPr>
                          <a:rPr lang="en-US" smtClean="0">
                            <a:latin typeface="Cambria Math" panose="02040503050406030204" pitchFamily="18" charset="0"/>
                          </a:rPr>
                          <m:t>in</m:t>
                        </m:r>
                        <m:r>
                          <a:rPr lang="en-US" smtClean="0">
                            <a:latin typeface="Cambria Math" panose="02040503050406030204" pitchFamily="18" charset="0"/>
                          </a:rPr>
                          <m:t> </m:t>
                        </m:r>
                        <m:r>
                          <m:rPr>
                            <m:sty m:val="p"/>
                          </m:rPr>
                          <a:rPr lang="en-US" smtClean="0">
                            <a:latin typeface="Cambria Math" panose="02040503050406030204" pitchFamily="18" charset="0"/>
                          </a:rPr>
                          <m:t>the</m:t>
                        </m:r>
                        <m:r>
                          <a:rPr lang="en-US" smtClean="0">
                            <a:latin typeface="Cambria Math" panose="02040503050406030204" pitchFamily="18" charset="0"/>
                          </a:rPr>
                          <m:t> </m:t>
                        </m:r>
                        <m:r>
                          <m:rPr>
                            <m:sty m:val="p"/>
                          </m:rPr>
                          <a:rPr lang="en-US" smtClean="0">
                            <a:latin typeface="Cambria Math" panose="02040503050406030204" pitchFamily="18" charset="0"/>
                          </a:rPr>
                          <m:t>data</m:t>
                        </m:r>
                        <m:r>
                          <a:rPr lang="en-US" smtClean="0">
                            <a:latin typeface="Cambria Math" panose="02040503050406030204" pitchFamily="18" charset="0"/>
                          </a:rPr>
                          <m:t> </m:t>
                        </m:r>
                        <m:r>
                          <m:rPr>
                            <m:sty m:val="p"/>
                          </m:rPr>
                          <a:rPr lang="en-US" smtClean="0">
                            <a:latin typeface="Cambria Math" panose="02040503050406030204" pitchFamily="18" charset="0"/>
                          </a:rPr>
                          <m:t>set</m:t>
                        </m:r>
                      </m:den>
                    </m:f>
                  </m:oMath>
                </m:oMathPara>
              </a14:m>
              <a:endParaRPr lang="en-US" dirty="0"/>
            </a:p>
          </dgm:t>
        </dgm:pt>
      </mc:Choice>
      <mc:Fallback>
        <dgm:pt modelId="{BA39496D-7A0E-4ACE-9DBD-9EAC1ABE06FB}">
          <dgm:prSet/>
          <dgm:spPr/>
          <dgm:t>
            <a:bodyPr/>
            <a:lstStyle/>
            <a:p>
              <a:pPr/>
              <a:r>
                <a:rPr lang="en-US" b="0" i="0" dirty="0">
                  <a:latin typeface="Cambria Math" panose="02040503050406030204" pitchFamily="18" charset="0"/>
                </a:rPr>
                <a:t>Recall</a:t>
              </a:r>
              <a:r>
                <a:rPr lang="en-US" i="0" dirty="0">
                  <a:latin typeface="Cambria Math" panose="02040503050406030204" pitchFamily="18" charset="0"/>
                </a:rPr>
                <a:t>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a:latin typeface="Cambria Math" panose="02040503050406030204" pitchFamily="18" charset="0"/>
                </a:rPr>
                <a:t>Total number of Action Genre movies in the data set</a:t>
              </a:r>
              <a:r>
                <a:rPr lang="en-US" b="0" i="0" dirty="0">
                  <a:latin typeface="Cambria Math" panose="02040503050406030204" pitchFamily="18" charset="0"/>
                </a:rPr>
                <a:t>)</a:t>
              </a:r>
              <a:endParaRPr lang="en-US" dirty="0"/>
            </a:p>
          </dgm:t>
        </dgm:pt>
      </mc:Fallback>
    </mc:AlternateConten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mc:AlternateContent xmlns:mc="http://schemas.openxmlformats.org/markup-compatibility/2006">
      <mc:Choice xmlns:a14="http://schemas.microsoft.com/office/drawing/2010/main" Requires="a14">
        <dgm:pt modelId="{70985533-B348-4389-902F-B90641DD10E4}">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F</m:t>
                    </m:r>
                    <m:r>
                      <a:rPr lang="en-US" b="0" i="0" dirty="0" smtClean="0">
                        <a:latin typeface="Cambria Math" panose="02040503050406030204" pitchFamily="18" charset="0"/>
                      </a:rPr>
                      <m:t>1 </m:t>
                    </m:r>
                    <m:r>
                      <m:rPr>
                        <m:sty m:val="p"/>
                      </m:rPr>
                      <a:rPr lang="en-US" b="0" i="0" dirty="0" smtClean="0">
                        <a:latin typeface="Cambria Math" panose="02040503050406030204" pitchFamily="18" charset="0"/>
                      </a:rPr>
                      <m:t>score</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0" dirty="0" smtClean="0">
                            <a:latin typeface="Cambria Math" panose="02040503050406030204" pitchFamily="18" charset="0"/>
                          </a:rPr>
                          <m:t>2∗</m:t>
                        </m:r>
                        <m:r>
                          <m:rPr>
                            <m:sty m:val="p"/>
                          </m:rPr>
                          <a:rPr lang="en-US" b="0" i="0" dirty="0" smtClean="0">
                            <a:latin typeface="Cambria Math" panose="02040503050406030204" pitchFamily="18" charset="0"/>
                          </a:rPr>
                          <m:t>Precision</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Action</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Recall</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Acation</m:t>
                        </m:r>
                        <m:r>
                          <a:rPr lang="en-US" b="0" i="0" dirty="0" smtClean="0">
                            <a:latin typeface="Cambria Math" panose="02040503050406030204" pitchFamily="18" charset="0"/>
                          </a:rPr>
                          <m:t>)</m:t>
                        </m:r>
                      </m:num>
                      <m:den>
                        <m:r>
                          <m:rPr>
                            <m:sty m:val="p"/>
                          </m:rPr>
                          <a:rPr lang="en-US" b="0" i="0" smtClean="0">
                            <a:latin typeface="Cambria Math" panose="02040503050406030204" pitchFamily="18" charset="0"/>
                          </a:rPr>
                          <m:t>Precision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Action</m:t>
                            </m:r>
                          </m:e>
                        </m:d>
                        <m:r>
                          <a:rPr lang="en-US" b="0" i="0" smtClean="0">
                            <a:latin typeface="Cambria Math" panose="02040503050406030204" pitchFamily="18" charset="0"/>
                          </a:rPr>
                          <m:t>+</m:t>
                        </m:r>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Action</m:t>
                        </m:r>
                        <m:r>
                          <a:rPr lang="en-US" b="0" i="0" smtClean="0">
                            <a:latin typeface="Cambria Math" panose="02040503050406030204" pitchFamily="18" charset="0"/>
                          </a:rPr>
                          <m:t>)</m:t>
                        </m:r>
                      </m:den>
                    </m:f>
                  </m:oMath>
                </m:oMathPara>
              </a14:m>
              <a:endParaRPr lang="en-US" dirty="0"/>
            </a:p>
          </dgm:t>
        </dgm:pt>
      </mc:Choice>
      <mc:Fallback>
        <dgm:pt modelId="{70985533-B348-4389-902F-B90641DD10E4}">
          <dgm:prSet/>
          <dgm:spPr/>
          <dgm:t>
            <a:bodyPr/>
            <a:lstStyle/>
            <a:p>
              <a:pPr/>
              <a:r>
                <a:rPr lang="en-US" b="0" i="0" dirty="0">
                  <a:latin typeface="Cambria Math" panose="02040503050406030204" pitchFamily="18" charset="0"/>
                </a:rPr>
                <a:t>F1 score</a:t>
              </a:r>
              <a:r>
                <a:rPr lang="en-US" i="0" dirty="0">
                  <a:latin typeface="Cambria Math" panose="02040503050406030204" pitchFamily="18" charset="0"/>
                </a:rPr>
                <a:t> (Action)=</a:t>
              </a:r>
              <a:r>
                <a:rPr lang="en-US" b="0" i="0" dirty="0">
                  <a:latin typeface="Cambria Math" panose="02040503050406030204" pitchFamily="18" charset="0"/>
                </a:rPr>
                <a:t>(2∗Precision(Action)∗Recall(Acation))/(</a:t>
              </a:r>
              <a:r>
                <a:rPr lang="en-US" b="0" i="0">
                  <a:latin typeface="Cambria Math" panose="02040503050406030204" pitchFamily="18" charset="0"/>
                </a:rPr>
                <a:t>Precision(Action)+Recall(Action)</a:t>
              </a:r>
              <a:r>
                <a:rPr lang="en-US" b="0" i="0" dirty="0">
                  <a:latin typeface="Cambria Math" panose="02040503050406030204" pitchFamily="18" charset="0"/>
                </a:rPr>
                <a:t>)</a:t>
              </a:r>
              <a:endParaRPr lang="en-US" dirty="0"/>
            </a:p>
          </dgm:t>
        </dgm:pt>
      </mc:Fallback>
    </mc:AlternateConten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dgm:pt modelId="{A69C232A-E0B1-4363-B514-92E52F93A781}">
      <dgm:prSet/>
      <dgm:spPr>
        <a:blipFill>
          <a:blip xmlns:r="http://schemas.openxmlformats.org/officeDocument/2006/relationships" r:embed="rId1"/>
          <a:stretch>
            <a:fillRect/>
          </a:stretch>
        </a:blipFill>
      </dgm:spPr>
      <dgm:t>
        <a:bodyPr/>
        <a:lstStyle/>
        <a:p>
          <a:r>
            <a:rPr lang="en-US">
              <a:noFill/>
            </a:rPr>
            <a:t> </a:t>
          </a:r>
        </a:p>
      </dgm:t>
    </dgm:p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dgm:pt modelId="{BA39496D-7A0E-4ACE-9DBD-9EAC1ABE06FB}">
      <dgm:prSet/>
      <dgm:spPr>
        <a:blipFill>
          <a:blip xmlns:r="http://schemas.openxmlformats.org/officeDocument/2006/relationships" r:embed="rId2"/>
          <a:stretch>
            <a:fillRect/>
          </a:stretch>
        </a:blipFill>
      </dgm:spPr>
      <dgm:t>
        <a:bodyPr/>
        <a:lstStyle/>
        <a:p>
          <a:r>
            <a:rPr lang="en-US">
              <a:noFill/>
            </a:rPr>
            <a:t> </a:t>
          </a:r>
        </a:p>
      </dgm:t>
    </dgm:p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dgm:pt modelId="{70985533-B348-4389-902F-B90641DD10E4}">
      <dgm:prSet/>
      <dgm:spPr>
        <a:blipFill>
          <a:blip xmlns:r="http://schemas.openxmlformats.org/officeDocument/2006/relationships" r:embed="rId3"/>
          <a:stretch>
            <a:fillRect/>
          </a:stretch>
        </a:blipFill>
      </dgm:spPr>
      <dgm:t>
        <a:bodyPr/>
        <a:lstStyle/>
        <a:p>
          <a:r>
            <a:rPr lang="en-US">
              <a:noFill/>
            </a:rPr>
            <a:t> </a:t>
          </a:r>
        </a:p>
      </dgm:t>
    </dgm:p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4AE94-41B2-4DCA-97C8-B58B6E13091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29539B01-1304-4E8E-90D9-3D155E513E34}">
      <dgm:prSet phldrT="[Text]"/>
      <dgm:spPr/>
      <dgm:t>
        <a:bodyPr/>
        <a:lstStyle/>
        <a:p>
          <a:r>
            <a:rPr lang="en-US"/>
            <a:t>Multi-Label Algorithm</a:t>
          </a:r>
        </a:p>
      </dgm:t>
    </dgm:pt>
    <dgm:pt modelId="{D0E31BC8-69D2-42A9-8396-721F40E4E51D}" type="parTrans" cxnId="{B691AAD6-C20B-4317-84C4-1E2101CACF93}">
      <dgm:prSet/>
      <dgm:spPr/>
      <dgm:t>
        <a:bodyPr/>
        <a:lstStyle/>
        <a:p>
          <a:endParaRPr lang="en-US"/>
        </a:p>
      </dgm:t>
    </dgm:pt>
    <dgm:pt modelId="{6511EEB4-5A38-4F17-B0C4-DC79E7D86D25}" type="sibTrans" cxnId="{B691AAD6-C20B-4317-84C4-1E2101CACF93}">
      <dgm:prSet/>
      <dgm:spPr/>
      <dgm:t>
        <a:bodyPr/>
        <a:lstStyle/>
        <a:p>
          <a:endParaRPr lang="en-US"/>
        </a:p>
      </dgm:t>
    </dgm:pt>
    <dgm:pt modelId="{59AA34AF-E129-4E63-81F4-ABA21F249422}">
      <dgm:prSet phldrT="[Text]"/>
      <dgm:spPr/>
      <dgm:t>
        <a:bodyPr/>
        <a:lstStyle/>
        <a:p>
          <a:r>
            <a:rPr lang="en-US"/>
            <a:t>Binary Relevance</a:t>
          </a:r>
        </a:p>
      </dgm:t>
    </dgm:pt>
    <dgm:pt modelId="{E8E325AD-F8F5-44DA-8F8C-FC972422237E}" type="parTrans" cxnId="{B25B204B-B240-4490-88DF-E03FDA8F5575}">
      <dgm:prSet/>
      <dgm:spPr/>
      <dgm:t>
        <a:bodyPr/>
        <a:lstStyle/>
        <a:p>
          <a:endParaRPr lang="en-US"/>
        </a:p>
      </dgm:t>
    </dgm:pt>
    <dgm:pt modelId="{C03BFBEA-90A6-464F-BB22-EF9B816ED0D0}" type="sibTrans" cxnId="{B25B204B-B240-4490-88DF-E03FDA8F5575}">
      <dgm:prSet/>
      <dgm:spPr/>
      <dgm:t>
        <a:bodyPr/>
        <a:lstStyle/>
        <a:p>
          <a:endParaRPr lang="en-US"/>
        </a:p>
      </dgm:t>
    </dgm:pt>
    <dgm:pt modelId="{CA68315B-453A-42BD-8E7C-F03716707F8B}">
      <dgm:prSet phldrT="[Text]"/>
      <dgm:spPr/>
      <dgm:t>
        <a:bodyPr/>
        <a:lstStyle/>
        <a:p>
          <a:r>
            <a:rPr lang="en-US"/>
            <a:t>Label Powerset</a:t>
          </a:r>
        </a:p>
      </dgm:t>
    </dgm:pt>
    <dgm:pt modelId="{A2121EC9-3C4F-4BBC-B975-A58F567E5AD8}" type="parTrans" cxnId="{03FA10CC-24B5-4338-A723-19CB52556CD6}">
      <dgm:prSet/>
      <dgm:spPr/>
      <dgm:t>
        <a:bodyPr/>
        <a:lstStyle/>
        <a:p>
          <a:endParaRPr lang="en-US"/>
        </a:p>
      </dgm:t>
    </dgm:pt>
    <dgm:pt modelId="{97BBD3D4-59CB-4A2B-BBC8-CA992AD1E879}" type="sibTrans" cxnId="{03FA10CC-24B5-4338-A723-19CB52556CD6}">
      <dgm:prSet/>
      <dgm:spPr/>
      <dgm:t>
        <a:bodyPr/>
        <a:lstStyle/>
        <a:p>
          <a:endParaRPr lang="en-US"/>
        </a:p>
      </dgm:t>
    </dgm:pt>
    <dgm:pt modelId="{04C0842C-31D5-4B10-AC12-6640CED76E60}">
      <dgm:prSet phldrT="[Text]"/>
      <dgm:spPr/>
      <dgm:t>
        <a:bodyPr/>
        <a:lstStyle/>
        <a:p>
          <a:r>
            <a:rPr lang="en-US" dirty="0"/>
            <a:t>Text Encoder</a:t>
          </a:r>
        </a:p>
      </dgm:t>
    </dgm:pt>
    <dgm:pt modelId="{93F4139E-1EEF-49B7-8D5A-F29F937AD99B}" type="parTrans" cxnId="{107B9B26-CDC9-47A8-B693-81802B736E73}">
      <dgm:prSet/>
      <dgm:spPr/>
      <dgm:t>
        <a:bodyPr/>
        <a:lstStyle/>
        <a:p>
          <a:endParaRPr lang="en-US"/>
        </a:p>
      </dgm:t>
    </dgm:pt>
    <dgm:pt modelId="{4B2FA36C-E528-4573-AE39-DDB78B8D4525}" type="sibTrans" cxnId="{107B9B26-CDC9-47A8-B693-81802B736E73}">
      <dgm:prSet/>
      <dgm:spPr/>
      <dgm:t>
        <a:bodyPr/>
        <a:lstStyle/>
        <a:p>
          <a:endParaRPr lang="en-US"/>
        </a:p>
      </dgm:t>
    </dgm:pt>
    <dgm:pt modelId="{1C13B4D8-E43A-48A8-81B9-B3F426C2391F}">
      <dgm:prSet phldrT="[Text]"/>
      <dgm:spPr/>
      <dgm:t>
        <a:bodyPr/>
        <a:lstStyle/>
        <a:p>
          <a:r>
            <a:rPr lang="en-US"/>
            <a:t>Count Vectorizer</a:t>
          </a:r>
        </a:p>
      </dgm:t>
    </dgm:pt>
    <dgm:pt modelId="{BDE9A6C4-6478-416E-9810-1467D97D9251}" type="parTrans" cxnId="{E5807731-F4D8-4C81-B9A3-F7A8D170EB36}">
      <dgm:prSet/>
      <dgm:spPr/>
      <dgm:t>
        <a:bodyPr/>
        <a:lstStyle/>
        <a:p>
          <a:endParaRPr lang="en-US"/>
        </a:p>
      </dgm:t>
    </dgm:pt>
    <dgm:pt modelId="{199D25F5-F4B0-4A97-8F38-C1064FF24EBE}" type="sibTrans" cxnId="{E5807731-F4D8-4C81-B9A3-F7A8D170EB36}">
      <dgm:prSet/>
      <dgm:spPr/>
      <dgm:t>
        <a:bodyPr/>
        <a:lstStyle/>
        <a:p>
          <a:endParaRPr lang="en-US"/>
        </a:p>
      </dgm:t>
    </dgm:pt>
    <dgm:pt modelId="{7D34CDB8-AA8B-43EC-8A43-575CC6B0AC1F}">
      <dgm:prSet phldrT="[Text]"/>
      <dgm:spPr/>
      <dgm:t>
        <a:bodyPr/>
        <a:lstStyle/>
        <a:p>
          <a:r>
            <a:rPr lang="en-US"/>
            <a:t>TF-IDF</a:t>
          </a:r>
        </a:p>
      </dgm:t>
    </dgm:pt>
    <dgm:pt modelId="{9B46370B-8592-46B5-BF05-7B7A3B07FF1F}" type="parTrans" cxnId="{2BDA4D20-919E-405A-8765-5889B8CEECC8}">
      <dgm:prSet/>
      <dgm:spPr/>
      <dgm:t>
        <a:bodyPr/>
        <a:lstStyle/>
        <a:p>
          <a:endParaRPr lang="en-US"/>
        </a:p>
      </dgm:t>
    </dgm:pt>
    <dgm:pt modelId="{E480BE71-8EC0-4D5C-B451-4674A7A6C65D}" type="sibTrans" cxnId="{2BDA4D20-919E-405A-8765-5889B8CEECC8}">
      <dgm:prSet/>
      <dgm:spPr/>
      <dgm:t>
        <a:bodyPr/>
        <a:lstStyle/>
        <a:p>
          <a:endParaRPr lang="en-US"/>
        </a:p>
      </dgm:t>
    </dgm:pt>
    <dgm:pt modelId="{321848BE-BEAA-4223-B3C2-45579AFA06DA}">
      <dgm:prSet phldrT="[Text]"/>
      <dgm:spPr/>
      <dgm:t>
        <a:bodyPr/>
        <a:lstStyle/>
        <a:p>
          <a:r>
            <a:rPr lang="en-US" dirty="0"/>
            <a:t>Classifiers</a:t>
          </a:r>
        </a:p>
      </dgm:t>
    </dgm:pt>
    <dgm:pt modelId="{8B6AD5EE-366F-4DBD-9A53-6A01BC4E4507}" type="parTrans" cxnId="{7107B6ED-042C-40AF-BB21-31FA05590DCA}">
      <dgm:prSet/>
      <dgm:spPr/>
      <dgm:t>
        <a:bodyPr/>
        <a:lstStyle/>
        <a:p>
          <a:endParaRPr lang="en-US"/>
        </a:p>
      </dgm:t>
    </dgm:pt>
    <dgm:pt modelId="{466594F1-21E1-4543-B48B-091AE75B44F2}" type="sibTrans" cxnId="{7107B6ED-042C-40AF-BB21-31FA05590DCA}">
      <dgm:prSet/>
      <dgm:spPr/>
      <dgm:t>
        <a:bodyPr/>
        <a:lstStyle/>
        <a:p>
          <a:endParaRPr lang="en-US"/>
        </a:p>
      </dgm:t>
    </dgm:pt>
    <dgm:pt modelId="{631E1D1F-8EC4-4EAD-9704-9972B452194D}">
      <dgm:prSet phldrT="[Text]"/>
      <dgm:spPr/>
      <dgm:t>
        <a:bodyPr/>
        <a:lstStyle/>
        <a:p>
          <a:r>
            <a:rPr lang="en-US"/>
            <a:t>Logistic Regression, Linear SVC, Naïve Bayes</a:t>
          </a:r>
        </a:p>
      </dgm:t>
    </dgm:pt>
    <dgm:pt modelId="{3D1F0786-DF81-465F-AA2B-755627B1AE9B}" type="parTrans" cxnId="{37AAE95E-2A13-4434-A8BC-EAD543722520}">
      <dgm:prSet/>
      <dgm:spPr/>
      <dgm:t>
        <a:bodyPr/>
        <a:lstStyle/>
        <a:p>
          <a:endParaRPr lang="en-US"/>
        </a:p>
      </dgm:t>
    </dgm:pt>
    <dgm:pt modelId="{70B70186-78D0-4ED9-B09D-AF77BBB4462A}" type="sibTrans" cxnId="{37AAE95E-2A13-4434-A8BC-EAD543722520}">
      <dgm:prSet/>
      <dgm:spPr/>
      <dgm:t>
        <a:bodyPr/>
        <a:lstStyle/>
        <a:p>
          <a:endParaRPr lang="en-US"/>
        </a:p>
      </dgm:t>
    </dgm:pt>
    <dgm:pt modelId="{A41AF2DA-DB49-4340-A0AA-0FBE97C91CA3}">
      <dgm:prSet phldrT="[Text]"/>
      <dgm:spPr/>
      <dgm:t>
        <a:bodyPr/>
        <a:lstStyle/>
        <a:p>
          <a:r>
            <a:rPr lang="en-US"/>
            <a:t>Cosine Similarity</a:t>
          </a:r>
        </a:p>
      </dgm:t>
    </dgm:pt>
    <dgm:pt modelId="{BA84B04B-EC6B-49AF-A01E-50892B1EA279}" type="parTrans" cxnId="{A712CBC7-580E-4CD2-8C32-5047DDC2B346}">
      <dgm:prSet/>
      <dgm:spPr/>
      <dgm:t>
        <a:bodyPr/>
        <a:lstStyle/>
        <a:p>
          <a:endParaRPr lang="en-US"/>
        </a:p>
      </dgm:t>
    </dgm:pt>
    <dgm:pt modelId="{3F280F07-0965-4465-BE71-77618AEB8ABA}" type="sibTrans" cxnId="{A712CBC7-580E-4CD2-8C32-5047DDC2B346}">
      <dgm:prSet/>
      <dgm:spPr/>
      <dgm:t>
        <a:bodyPr/>
        <a:lstStyle/>
        <a:p>
          <a:endParaRPr lang="en-US"/>
        </a:p>
      </dgm:t>
    </dgm:pt>
    <dgm:pt modelId="{2F73791E-F2A7-4BF7-81D4-D342A591E3EE}">
      <dgm:prSet phldrT="[Text]"/>
      <dgm:spPr/>
      <dgm:t>
        <a:bodyPr/>
        <a:lstStyle/>
        <a:p>
          <a:r>
            <a:rPr lang="en-US"/>
            <a:t>Sentence Embedding </a:t>
          </a:r>
        </a:p>
      </dgm:t>
    </dgm:pt>
    <dgm:pt modelId="{7EAE8B2F-94E4-4AE6-B312-06CF4BF1FFFD}" type="parTrans" cxnId="{47745E02-2249-4128-A65E-EB2A012EB8FE}">
      <dgm:prSet/>
      <dgm:spPr/>
      <dgm:t>
        <a:bodyPr/>
        <a:lstStyle/>
        <a:p>
          <a:endParaRPr lang="en-US"/>
        </a:p>
      </dgm:t>
    </dgm:pt>
    <dgm:pt modelId="{7FE9232E-9578-4319-BF54-05DFB37A40BF}" type="sibTrans" cxnId="{47745E02-2249-4128-A65E-EB2A012EB8FE}">
      <dgm:prSet/>
      <dgm:spPr/>
      <dgm:t>
        <a:bodyPr/>
        <a:lstStyle/>
        <a:p>
          <a:endParaRPr lang="en-US"/>
        </a:p>
      </dgm:t>
    </dgm:pt>
    <dgm:pt modelId="{AAC33BE6-BE55-4DB7-8F81-B16C0A3854C4}">
      <dgm:prSet phldrT="[Text]"/>
      <dgm:spPr/>
      <dgm:t>
        <a:bodyPr/>
        <a:lstStyle/>
        <a:p>
          <a:r>
            <a:rPr lang="en-US"/>
            <a:t>Neural Networks</a:t>
          </a:r>
        </a:p>
      </dgm:t>
    </dgm:pt>
    <dgm:pt modelId="{02296EB1-9D6A-415B-8DF9-D33722D45C8B}" type="parTrans" cxnId="{B5FA3506-3004-48E9-B067-56EDE278DF94}">
      <dgm:prSet/>
      <dgm:spPr/>
      <dgm:t>
        <a:bodyPr/>
        <a:lstStyle/>
        <a:p>
          <a:endParaRPr lang="en-US"/>
        </a:p>
      </dgm:t>
    </dgm:pt>
    <dgm:pt modelId="{A5C9454D-E93A-4FC8-A48E-AD255CD8C9A1}" type="sibTrans" cxnId="{B5FA3506-3004-48E9-B067-56EDE278DF94}">
      <dgm:prSet/>
      <dgm:spPr/>
      <dgm:t>
        <a:bodyPr/>
        <a:lstStyle/>
        <a:p>
          <a:endParaRPr lang="en-US"/>
        </a:p>
      </dgm:t>
    </dgm:pt>
    <dgm:pt modelId="{AA4EE453-937B-4587-873F-6CA32F11D96F}">
      <dgm:prSet phldrT="[Text]"/>
      <dgm:spPr/>
      <dgm:t>
        <a:bodyPr/>
        <a:lstStyle/>
        <a:p>
          <a:r>
            <a:rPr lang="en-US"/>
            <a:t>Label Powerset with Clustering</a:t>
          </a:r>
        </a:p>
      </dgm:t>
    </dgm:pt>
    <dgm:pt modelId="{24497EB2-4AFE-48E0-8535-1C8A2C1EBA2B}" type="parTrans" cxnId="{960C2FD0-59BC-4E93-B546-029FA93A6C0B}">
      <dgm:prSet/>
      <dgm:spPr/>
      <dgm:t>
        <a:bodyPr/>
        <a:lstStyle/>
        <a:p>
          <a:endParaRPr lang="en-US"/>
        </a:p>
      </dgm:t>
    </dgm:pt>
    <dgm:pt modelId="{C80B9CFF-4ADE-4A24-8974-CAE338F65D4E}" type="sibTrans" cxnId="{960C2FD0-59BC-4E93-B546-029FA93A6C0B}">
      <dgm:prSet/>
      <dgm:spPr/>
      <dgm:t>
        <a:bodyPr/>
        <a:lstStyle/>
        <a:p>
          <a:endParaRPr lang="en-US"/>
        </a:p>
      </dgm:t>
    </dgm:pt>
    <dgm:pt modelId="{BE969701-4341-4D57-8ED7-CEAFF8012E09}" type="pres">
      <dgm:prSet presAssocID="{3EC4AE94-41B2-4DCA-97C8-B58B6E13091D}" presName="Name0" presStyleCnt="0">
        <dgm:presLayoutVars>
          <dgm:dir/>
          <dgm:animLvl val="lvl"/>
          <dgm:resizeHandles val="exact"/>
        </dgm:presLayoutVars>
      </dgm:prSet>
      <dgm:spPr/>
    </dgm:pt>
    <dgm:pt modelId="{BB21941F-A7FE-4AF7-BC13-02046C93D9C0}" type="pres">
      <dgm:prSet presAssocID="{29539B01-1304-4E8E-90D9-3D155E513E34}" presName="linNode" presStyleCnt="0"/>
      <dgm:spPr/>
    </dgm:pt>
    <dgm:pt modelId="{AE684A2E-364B-48CB-8594-F768C204411A}" type="pres">
      <dgm:prSet presAssocID="{29539B01-1304-4E8E-90D9-3D155E513E34}" presName="parentText" presStyleLbl="node1" presStyleIdx="0" presStyleCnt="3">
        <dgm:presLayoutVars>
          <dgm:chMax val="1"/>
          <dgm:bulletEnabled val="1"/>
        </dgm:presLayoutVars>
      </dgm:prSet>
      <dgm:spPr/>
    </dgm:pt>
    <dgm:pt modelId="{F177988C-C02B-451A-995A-F7C5BFD6F3BF}" type="pres">
      <dgm:prSet presAssocID="{29539B01-1304-4E8E-90D9-3D155E513E34}" presName="descendantText" presStyleLbl="alignAccFollowNode1" presStyleIdx="0" presStyleCnt="3">
        <dgm:presLayoutVars>
          <dgm:bulletEnabled val="1"/>
        </dgm:presLayoutVars>
      </dgm:prSet>
      <dgm:spPr/>
    </dgm:pt>
    <dgm:pt modelId="{A82F0FFD-C0FD-4ED6-8323-488957242DB7}" type="pres">
      <dgm:prSet presAssocID="{6511EEB4-5A38-4F17-B0C4-DC79E7D86D25}" presName="sp" presStyleCnt="0"/>
      <dgm:spPr/>
    </dgm:pt>
    <dgm:pt modelId="{8B21D73D-D723-4C03-AC73-E0A9EDAAD2C5}" type="pres">
      <dgm:prSet presAssocID="{04C0842C-31D5-4B10-AC12-6640CED76E60}" presName="linNode" presStyleCnt="0"/>
      <dgm:spPr/>
    </dgm:pt>
    <dgm:pt modelId="{F7CA64CE-C370-4399-ABA4-8300358E936E}" type="pres">
      <dgm:prSet presAssocID="{04C0842C-31D5-4B10-AC12-6640CED76E60}" presName="parentText" presStyleLbl="node1" presStyleIdx="1" presStyleCnt="3">
        <dgm:presLayoutVars>
          <dgm:chMax val="1"/>
          <dgm:bulletEnabled val="1"/>
        </dgm:presLayoutVars>
      </dgm:prSet>
      <dgm:spPr/>
    </dgm:pt>
    <dgm:pt modelId="{652ADC63-A0F0-47A9-AEF7-42CB0081BD94}" type="pres">
      <dgm:prSet presAssocID="{04C0842C-31D5-4B10-AC12-6640CED76E60}" presName="descendantText" presStyleLbl="alignAccFollowNode1" presStyleIdx="1" presStyleCnt="3">
        <dgm:presLayoutVars>
          <dgm:bulletEnabled val="1"/>
        </dgm:presLayoutVars>
      </dgm:prSet>
      <dgm:spPr/>
    </dgm:pt>
    <dgm:pt modelId="{5CBCEB6B-8DC5-4B79-BE1D-3703EAC6C38A}" type="pres">
      <dgm:prSet presAssocID="{4B2FA36C-E528-4573-AE39-DDB78B8D4525}" presName="sp" presStyleCnt="0"/>
      <dgm:spPr/>
    </dgm:pt>
    <dgm:pt modelId="{2642A1F3-C10E-4A4F-8FAD-9D9BE4C73561}" type="pres">
      <dgm:prSet presAssocID="{321848BE-BEAA-4223-B3C2-45579AFA06DA}" presName="linNode" presStyleCnt="0"/>
      <dgm:spPr/>
    </dgm:pt>
    <dgm:pt modelId="{51832BDE-5BEC-4C4C-907B-E986035CC7B6}" type="pres">
      <dgm:prSet presAssocID="{321848BE-BEAA-4223-B3C2-45579AFA06DA}" presName="parentText" presStyleLbl="node1" presStyleIdx="2" presStyleCnt="3">
        <dgm:presLayoutVars>
          <dgm:chMax val="1"/>
          <dgm:bulletEnabled val="1"/>
        </dgm:presLayoutVars>
      </dgm:prSet>
      <dgm:spPr/>
    </dgm:pt>
    <dgm:pt modelId="{A3A7C511-CA45-4AF6-B6DA-AF92646FDDE0}" type="pres">
      <dgm:prSet presAssocID="{321848BE-BEAA-4223-B3C2-45579AFA06DA}" presName="descendantText" presStyleLbl="alignAccFollowNode1" presStyleIdx="2" presStyleCnt="3">
        <dgm:presLayoutVars>
          <dgm:bulletEnabled val="1"/>
        </dgm:presLayoutVars>
      </dgm:prSet>
      <dgm:spPr/>
    </dgm:pt>
  </dgm:ptLst>
  <dgm:cxnLst>
    <dgm:cxn modelId="{47745E02-2249-4128-A65E-EB2A012EB8FE}" srcId="{04C0842C-31D5-4B10-AC12-6640CED76E60}" destId="{2F73791E-F2A7-4BF7-81D4-D342A591E3EE}" srcOrd="2" destOrd="0" parTransId="{7EAE8B2F-94E4-4AE6-B312-06CF4BF1FFFD}" sibTransId="{7FE9232E-9578-4319-BF54-05DFB37A40BF}"/>
    <dgm:cxn modelId="{B5FA3506-3004-48E9-B067-56EDE278DF94}" srcId="{321848BE-BEAA-4223-B3C2-45579AFA06DA}" destId="{AAC33BE6-BE55-4DB7-8F81-B16C0A3854C4}" srcOrd="2" destOrd="0" parTransId="{02296EB1-9D6A-415B-8DF9-D33722D45C8B}" sibTransId="{A5C9454D-E93A-4FC8-A48E-AD255CD8C9A1}"/>
    <dgm:cxn modelId="{4EBC7706-CA1F-4D5C-8E19-C879AC6F3653}" type="presOf" srcId="{A41AF2DA-DB49-4340-A0AA-0FBE97C91CA3}" destId="{A3A7C511-CA45-4AF6-B6DA-AF92646FDDE0}" srcOrd="0" destOrd="1" presId="urn:microsoft.com/office/officeart/2005/8/layout/vList5"/>
    <dgm:cxn modelId="{07DF8B1A-1108-428D-984F-E2D48D8E9551}" type="presOf" srcId="{2F73791E-F2A7-4BF7-81D4-D342A591E3EE}" destId="{652ADC63-A0F0-47A9-AEF7-42CB0081BD94}" srcOrd="0" destOrd="2" presId="urn:microsoft.com/office/officeart/2005/8/layout/vList5"/>
    <dgm:cxn modelId="{2BDA4D20-919E-405A-8765-5889B8CEECC8}" srcId="{04C0842C-31D5-4B10-AC12-6640CED76E60}" destId="{7D34CDB8-AA8B-43EC-8A43-575CC6B0AC1F}" srcOrd="1" destOrd="0" parTransId="{9B46370B-8592-46B5-BF05-7B7A3B07FF1F}" sibTransId="{E480BE71-8EC0-4D5C-B451-4674A7A6C65D}"/>
    <dgm:cxn modelId="{107B9B26-CDC9-47A8-B693-81802B736E73}" srcId="{3EC4AE94-41B2-4DCA-97C8-B58B6E13091D}" destId="{04C0842C-31D5-4B10-AC12-6640CED76E60}" srcOrd="1" destOrd="0" parTransId="{93F4139E-1EEF-49B7-8D5A-F29F937AD99B}" sibTransId="{4B2FA36C-E528-4573-AE39-DDB78B8D4525}"/>
    <dgm:cxn modelId="{D0B9D329-8050-4886-B119-EAC00123CEF5}" type="presOf" srcId="{321848BE-BEAA-4223-B3C2-45579AFA06DA}" destId="{51832BDE-5BEC-4C4C-907B-E986035CC7B6}" srcOrd="0" destOrd="0" presId="urn:microsoft.com/office/officeart/2005/8/layout/vList5"/>
    <dgm:cxn modelId="{894A752D-944C-497F-9D26-71933CC7A42B}" type="presOf" srcId="{AAC33BE6-BE55-4DB7-8F81-B16C0A3854C4}" destId="{A3A7C511-CA45-4AF6-B6DA-AF92646FDDE0}" srcOrd="0" destOrd="2" presId="urn:microsoft.com/office/officeart/2005/8/layout/vList5"/>
    <dgm:cxn modelId="{E5807731-F4D8-4C81-B9A3-F7A8D170EB36}" srcId="{04C0842C-31D5-4B10-AC12-6640CED76E60}" destId="{1C13B4D8-E43A-48A8-81B9-B3F426C2391F}" srcOrd="0" destOrd="0" parTransId="{BDE9A6C4-6478-416E-9810-1467D97D9251}" sibTransId="{199D25F5-F4B0-4A97-8F38-C1064FF24EBE}"/>
    <dgm:cxn modelId="{37AAE95E-2A13-4434-A8BC-EAD543722520}" srcId="{321848BE-BEAA-4223-B3C2-45579AFA06DA}" destId="{631E1D1F-8EC4-4EAD-9704-9972B452194D}" srcOrd="0" destOrd="0" parTransId="{3D1F0786-DF81-465F-AA2B-755627B1AE9B}" sibTransId="{70B70186-78D0-4ED9-B09D-AF77BBB4462A}"/>
    <dgm:cxn modelId="{EAF2126B-AF9D-4730-BCC0-36B2445B72A8}" type="presOf" srcId="{AA4EE453-937B-4587-873F-6CA32F11D96F}" destId="{F177988C-C02B-451A-995A-F7C5BFD6F3BF}" srcOrd="0" destOrd="2" presId="urn:microsoft.com/office/officeart/2005/8/layout/vList5"/>
    <dgm:cxn modelId="{B25B204B-B240-4490-88DF-E03FDA8F5575}" srcId="{29539B01-1304-4E8E-90D9-3D155E513E34}" destId="{59AA34AF-E129-4E63-81F4-ABA21F249422}" srcOrd="0" destOrd="0" parTransId="{E8E325AD-F8F5-44DA-8F8C-FC972422237E}" sibTransId="{C03BFBEA-90A6-464F-BB22-EF9B816ED0D0}"/>
    <dgm:cxn modelId="{03EB598A-C988-44FB-833F-A1C3A4B318B6}" type="presOf" srcId="{7D34CDB8-AA8B-43EC-8A43-575CC6B0AC1F}" destId="{652ADC63-A0F0-47A9-AEF7-42CB0081BD94}" srcOrd="0" destOrd="1" presId="urn:microsoft.com/office/officeart/2005/8/layout/vList5"/>
    <dgm:cxn modelId="{F0452E9C-6669-438C-90F3-51CBF6415E25}" type="presOf" srcId="{59AA34AF-E129-4E63-81F4-ABA21F249422}" destId="{F177988C-C02B-451A-995A-F7C5BFD6F3BF}" srcOrd="0" destOrd="0" presId="urn:microsoft.com/office/officeart/2005/8/layout/vList5"/>
    <dgm:cxn modelId="{3AB59FA0-CB23-4272-B0ED-B37E53F2C333}" type="presOf" srcId="{29539B01-1304-4E8E-90D9-3D155E513E34}" destId="{AE684A2E-364B-48CB-8594-F768C204411A}" srcOrd="0" destOrd="0" presId="urn:microsoft.com/office/officeart/2005/8/layout/vList5"/>
    <dgm:cxn modelId="{84FD38BD-C6C8-44C5-BC7C-28BF1FB5BAB7}" type="presOf" srcId="{1C13B4D8-E43A-48A8-81B9-B3F426C2391F}" destId="{652ADC63-A0F0-47A9-AEF7-42CB0081BD94}" srcOrd="0" destOrd="0" presId="urn:microsoft.com/office/officeart/2005/8/layout/vList5"/>
    <dgm:cxn modelId="{A712CBC7-580E-4CD2-8C32-5047DDC2B346}" srcId="{321848BE-BEAA-4223-B3C2-45579AFA06DA}" destId="{A41AF2DA-DB49-4340-A0AA-0FBE97C91CA3}" srcOrd="1" destOrd="0" parTransId="{BA84B04B-EC6B-49AF-A01E-50892B1EA279}" sibTransId="{3F280F07-0965-4465-BE71-77618AEB8ABA}"/>
    <dgm:cxn modelId="{03FA10CC-24B5-4338-A723-19CB52556CD6}" srcId="{29539B01-1304-4E8E-90D9-3D155E513E34}" destId="{CA68315B-453A-42BD-8E7C-F03716707F8B}" srcOrd="1" destOrd="0" parTransId="{A2121EC9-3C4F-4BBC-B975-A58F567E5AD8}" sibTransId="{97BBD3D4-59CB-4A2B-BBC8-CA992AD1E879}"/>
    <dgm:cxn modelId="{8D475DCE-795B-4C98-A79C-B8478095603E}" type="presOf" srcId="{631E1D1F-8EC4-4EAD-9704-9972B452194D}" destId="{A3A7C511-CA45-4AF6-B6DA-AF92646FDDE0}" srcOrd="0" destOrd="0" presId="urn:microsoft.com/office/officeart/2005/8/layout/vList5"/>
    <dgm:cxn modelId="{960C2FD0-59BC-4E93-B546-029FA93A6C0B}" srcId="{29539B01-1304-4E8E-90D9-3D155E513E34}" destId="{AA4EE453-937B-4587-873F-6CA32F11D96F}" srcOrd="2" destOrd="0" parTransId="{24497EB2-4AFE-48E0-8535-1C8A2C1EBA2B}" sibTransId="{C80B9CFF-4ADE-4A24-8974-CAE338F65D4E}"/>
    <dgm:cxn modelId="{B691AAD6-C20B-4317-84C4-1E2101CACF93}" srcId="{3EC4AE94-41B2-4DCA-97C8-B58B6E13091D}" destId="{29539B01-1304-4E8E-90D9-3D155E513E34}" srcOrd="0" destOrd="0" parTransId="{D0E31BC8-69D2-42A9-8396-721F40E4E51D}" sibTransId="{6511EEB4-5A38-4F17-B0C4-DC79E7D86D25}"/>
    <dgm:cxn modelId="{A0C0A6E4-823D-402E-8FEB-ABF0EC1D0D73}" type="presOf" srcId="{CA68315B-453A-42BD-8E7C-F03716707F8B}" destId="{F177988C-C02B-451A-995A-F7C5BFD6F3BF}" srcOrd="0" destOrd="1" presId="urn:microsoft.com/office/officeart/2005/8/layout/vList5"/>
    <dgm:cxn modelId="{E0A2BAE6-BFEE-4AFF-BAA4-CA96A83D4FDA}" type="presOf" srcId="{3EC4AE94-41B2-4DCA-97C8-B58B6E13091D}" destId="{BE969701-4341-4D57-8ED7-CEAFF8012E09}" srcOrd="0" destOrd="0" presId="urn:microsoft.com/office/officeart/2005/8/layout/vList5"/>
    <dgm:cxn modelId="{7107B6ED-042C-40AF-BB21-31FA05590DCA}" srcId="{3EC4AE94-41B2-4DCA-97C8-B58B6E13091D}" destId="{321848BE-BEAA-4223-B3C2-45579AFA06DA}" srcOrd="2" destOrd="0" parTransId="{8B6AD5EE-366F-4DBD-9A53-6A01BC4E4507}" sibTransId="{466594F1-21E1-4543-B48B-091AE75B44F2}"/>
    <dgm:cxn modelId="{00B250FC-8395-4857-B7B0-FD7DDFE72B65}" type="presOf" srcId="{04C0842C-31D5-4B10-AC12-6640CED76E60}" destId="{F7CA64CE-C370-4399-ABA4-8300358E936E}" srcOrd="0" destOrd="0" presId="urn:microsoft.com/office/officeart/2005/8/layout/vList5"/>
    <dgm:cxn modelId="{87B3CA1E-24EF-481C-B868-18D778329DF7}" type="presParOf" srcId="{BE969701-4341-4D57-8ED7-CEAFF8012E09}" destId="{BB21941F-A7FE-4AF7-BC13-02046C93D9C0}" srcOrd="0" destOrd="0" presId="urn:microsoft.com/office/officeart/2005/8/layout/vList5"/>
    <dgm:cxn modelId="{436413E9-0388-418F-9651-E28531F02A76}" type="presParOf" srcId="{BB21941F-A7FE-4AF7-BC13-02046C93D9C0}" destId="{AE684A2E-364B-48CB-8594-F768C204411A}" srcOrd="0" destOrd="0" presId="urn:microsoft.com/office/officeart/2005/8/layout/vList5"/>
    <dgm:cxn modelId="{C0900529-32F0-4943-A1D4-38D104694546}" type="presParOf" srcId="{BB21941F-A7FE-4AF7-BC13-02046C93D9C0}" destId="{F177988C-C02B-451A-995A-F7C5BFD6F3BF}" srcOrd="1" destOrd="0" presId="urn:microsoft.com/office/officeart/2005/8/layout/vList5"/>
    <dgm:cxn modelId="{D158EC3D-ADCF-4C3E-9B34-22805C35FBB5}" type="presParOf" srcId="{BE969701-4341-4D57-8ED7-CEAFF8012E09}" destId="{A82F0FFD-C0FD-4ED6-8323-488957242DB7}" srcOrd="1" destOrd="0" presId="urn:microsoft.com/office/officeart/2005/8/layout/vList5"/>
    <dgm:cxn modelId="{639D7E04-07E2-4E0F-8BB8-C49B0DBD7C0B}" type="presParOf" srcId="{BE969701-4341-4D57-8ED7-CEAFF8012E09}" destId="{8B21D73D-D723-4C03-AC73-E0A9EDAAD2C5}" srcOrd="2" destOrd="0" presId="urn:microsoft.com/office/officeart/2005/8/layout/vList5"/>
    <dgm:cxn modelId="{72A628B2-FB63-4E0A-A47B-9A18C3F3927C}" type="presParOf" srcId="{8B21D73D-D723-4C03-AC73-E0A9EDAAD2C5}" destId="{F7CA64CE-C370-4399-ABA4-8300358E936E}" srcOrd="0" destOrd="0" presId="urn:microsoft.com/office/officeart/2005/8/layout/vList5"/>
    <dgm:cxn modelId="{75C6CEFB-35D2-4119-8E62-DE929AAAB09E}" type="presParOf" srcId="{8B21D73D-D723-4C03-AC73-E0A9EDAAD2C5}" destId="{652ADC63-A0F0-47A9-AEF7-42CB0081BD94}" srcOrd="1" destOrd="0" presId="urn:microsoft.com/office/officeart/2005/8/layout/vList5"/>
    <dgm:cxn modelId="{94903BFC-23A0-4627-BE3E-AFEC89A17A81}" type="presParOf" srcId="{BE969701-4341-4D57-8ED7-CEAFF8012E09}" destId="{5CBCEB6B-8DC5-4B79-BE1D-3703EAC6C38A}" srcOrd="3" destOrd="0" presId="urn:microsoft.com/office/officeart/2005/8/layout/vList5"/>
    <dgm:cxn modelId="{76743B8B-5DDA-4E45-B9F8-74A7AD5B5491}" type="presParOf" srcId="{BE969701-4341-4D57-8ED7-CEAFF8012E09}" destId="{2642A1F3-C10E-4A4F-8FAD-9D9BE4C73561}" srcOrd="4" destOrd="0" presId="urn:microsoft.com/office/officeart/2005/8/layout/vList5"/>
    <dgm:cxn modelId="{8A84165B-9393-4995-8CDD-CCEB65E33572}" type="presParOf" srcId="{2642A1F3-C10E-4A4F-8FAD-9D9BE4C73561}" destId="{51832BDE-5BEC-4C4C-907B-E986035CC7B6}" srcOrd="0" destOrd="0" presId="urn:microsoft.com/office/officeart/2005/8/layout/vList5"/>
    <dgm:cxn modelId="{F363D879-9684-4A06-80CF-1F3D70461B69}" type="presParOf" srcId="{2642A1F3-C10E-4A4F-8FAD-9D9BE4C73561}" destId="{A3A7C511-CA45-4AF6-B6DA-AF92646FDDE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6343D-1D96-4186-8EB8-8BFE4A6F1C6D}">
      <dsp:nvSpPr>
        <dsp:cNvPr id="0" name=""/>
        <dsp:cNvSpPr/>
      </dsp:nvSpPr>
      <dsp:spPr>
        <a:xfrm>
          <a:off x="18195" y="1980"/>
          <a:ext cx="2923523" cy="915237"/>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For each Genre</a:t>
          </a:r>
        </a:p>
      </dsp:txBody>
      <dsp:txXfrm>
        <a:off x="45001" y="28786"/>
        <a:ext cx="2869911" cy="861625"/>
      </dsp:txXfrm>
    </dsp:sp>
    <dsp:sp modelId="{D2246026-C3DF-44CF-B516-110CCE5D9278}">
      <dsp:nvSpPr>
        <dsp:cNvPr id="0" name=""/>
        <dsp:cNvSpPr/>
      </dsp:nvSpPr>
      <dsp:spPr>
        <a:xfrm>
          <a:off x="310547" y="917217"/>
          <a:ext cx="292352" cy="686427"/>
        </a:xfrm>
        <a:custGeom>
          <a:avLst/>
          <a:gdLst/>
          <a:ahLst/>
          <a:cxnLst/>
          <a:rect l="0" t="0" r="0" b="0"/>
          <a:pathLst>
            <a:path>
              <a:moveTo>
                <a:pt x="0" y="0"/>
              </a:moveTo>
              <a:lnTo>
                <a:pt x="0" y="686427"/>
              </a:lnTo>
              <a:lnTo>
                <a:pt x="292352" y="68642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69C20-9357-43BC-BD82-5EDE9F50A2C3}">
      <dsp:nvSpPr>
        <dsp:cNvPr id="0" name=""/>
        <dsp:cNvSpPr/>
      </dsp:nvSpPr>
      <dsp:spPr>
        <a:xfrm>
          <a:off x="602900" y="1146027"/>
          <a:ext cx="9858290"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i="0" kern="1200" dirty="0" smtClean="0">
                    <a:latin typeface="Cambria Math" panose="02040503050406030204" pitchFamily="18" charset="0"/>
                  </a:rPr>
                  <m:t>Precision</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i="0" kern="1200" dirty="0" smtClean="0">
                        <a:latin typeface="Cambria Math" panose="02040503050406030204" pitchFamily="18" charset="0"/>
                      </a:rPr>
                      <m:t>Total</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that</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have</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been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den>
                </m:f>
              </m:oMath>
            </m:oMathPara>
          </a14:m>
          <a:endParaRPr lang="en-US" sz="2000" i="0" kern="1200" dirty="0"/>
        </a:p>
      </dsp:txBody>
      <dsp:txXfrm>
        <a:off x="629706" y="1172833"/>
        <a:ext cx="9804678" cy="861625"/>
      </dsp:txXfrm>
    </dsp:sp>
    <dsp:sp modelId="{0CE5D23A-B339-47DA-A5C1-3332837C03F3}">
      <dsp:nvSpPr>
        <dsp:cNvPr id="0" name=""/>
        <dsp:cNvSpPr/>
      </dsp:nvSpPr>
      <dsp:spPr>
        <a:xfrm>
          <a:off x="310547" y="917217"/>
          <a:ext cx="292352" cy="1830474"/>
        </a:xfrm>
        <a:custGeom>
          <a:avLst/>
          <a:gdLst/>
          <a:ahLst/>
          <a:cxnLst/>
          <a:rect l="0" t="0" r="0" b="0"/>
          <a:pathLst>
            <a:path>
              <a:moveTo>
                <a:pt x="0" y="0"/>
              </a:moveTo>
              <a:lnTo>
                <a:pt x="0" y="1830474"/>
              </a:lnTo>
              <a:lnTo>
                <a:pt x="292352" y="183047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6ECC8-3753-4F5B-8038-96EC1A776BC1}">
      <dsp:nvSpPr>
        <dsp:cNvPr id="0" name=""/>
        <dsp:cNvSpPr/>
      </dsp:nvSpPr>
      <dsp:spPr>
        <a:xfrm>
          <a:off x="602900" y="2290073"/>
          <a:ext cx="9855815"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Recall</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kern="1200" smtClean="0">
                        <a:latin typeface="Cambria Math" panose="02040503050406030204" pitchFamily="18" charset="0"/>
                      </a:rPr>
                      <m:t>Total</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number</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of</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Action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Genre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movies</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in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the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data</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set</m:t>
                    </m:r>
                  </m:den>
                </m:f>
              </m:oMath>
            </m:oMathPara>
          </a14:m>
          <a:endParaRPr lang="en-US" sz="2000" kern="1200" dirty="0"/>
        </a:p>
      </dsp:txBody>
      <dsp:txXfrm>
        <a:off x="629706" y="2316879"/>
        <a:ext cx="9802203" cy="861625"/>
      </dsp:txXfrm>
    </dsp:sp>
    <dsp:sp modelId="{F401F078-93A9-465D-B0EF-AED232A45987}">
      <dsp:nvSpPr>
        <dsp:cNvPr id="0" name=""/>
        <dsp:cNvSpPr/>
      </dsp:nvSpPr>
      <dsp:spPr>
        <a:xfrm>
          <a:off x="310547" y="917217"/>
          <a:ext cx="292352" cy="2974520"/>
        </a:xfrm>
        <a:custGeom>
          <a:avLst/>
          <a:gdLst/>
          <a:ahLst/>
          <a:cxnLst/>
          <a:rect l="0" t="0" r="0" b="0"/>
          <a:pathLst>
            <a:path>
              <a:moveTo>
                <a:pt x="0" y="0"/>
              </a:moveTo>
              <a:lnTo>
                <a:pt x="0" y="2974520"/>
              </a:lnTo>
              <a:lnTo>
                <a:pt x="292352" y="29745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FCE9B-A10F-4C2C-A6A2-4CE9C7504508}">
      <dsp:nvSpPr>
        <dsp:cNvPr id="0" name=""/>
        <dsp:cNvSpPr/>
      </dsp:nvSpPr>
      <dsp:spPr>
        <a:xfrm>
          <a:off x="602900" y="3434120"/>
          <a:ext cx="9894504"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F</m:t>
                </m:r>
                <m:r>
                  <a:rPr lang="en-US" sz="2000" b="0" i="0" kern="1200" dirty="0" smtClean="0">
                    <a:latin typeface="Cambria Math" panose="02040503050406030204" pitchFamily="18" charset="0"/>
                  </a:rPr>
                  <m:t>1 </m:t>
                </m:r>
                <m:r>
                  <m:rPr>
                    <m:sty m:val="p"/>
                  </m:rPr>
                  <a:rPr lang="en-US" sz="2000" b="0" i="0" kern="1200" dirty="0" smtClean="0">
                    <a:latin typeface="Cambria Math" panose="02040503050406030204" pitchFamily="18" charset="0"/>
                  </a:rPr>
                  <m:t>score</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a:rPr lang="en-US" sz="2000" b="0" i="0" kern="1200" dirty="0" smtClean="0">
                        <a:latin typeface="Cambria Math" panose="02040503050406030204" pitchFamily="18" charset="0"/>
                      </a:rPr>
                      <m:t>2∗</m:t>
                    </m:r>
                    <m:r>
                      <m:rPr>
                        <m:sty m:val="p"/>
                      </m:rPr>
                      <a:rPr lang="en-US" sz="2000" b="0" i="0" kern="1200" dirty="0" smtClean="0">
                        <a:latin typeface="Cambria Math" panose="02040503050406030204" pitchFamily="18" charset="0"/>
                      </a:rPr>
                      <m:t>Precision</m:t>
                    </m:r>
                    <m:d>
                      <m:dPr>
                        <m:ctrlPr>
                          <a:rPr lang="en-US" sz="2000" b="0" i="1" kern="1200" dirty="0" smtClean="0">
                            <a:latin typeface="Cambria Math" panose="02040503050406030204" pitchFamily="18" charset="0"/>
                          </a:rPr>
                        </m:ctrlPr>
                      </m:dPr>
                      <m:e>
                        <m:r>
                          <m:rPr>
                            <m:sty m:val="p"/>
                          </m:rPr>
                          <a:rPr lang="en-US" sz="2000" b="0" i="0" kern="1200" dirty="0" smtClean="0">
                            <a:latin typeface="Cambria Math" panose="02040503050406030204" pitchFamily="18" charset="0"/>
                          </a:rPr>
                          <m:t>Action</m:t>
                        </m:r>
                      </m:e>
                    </m:d>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Recall</m:t>
                    </m:r>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Acation</m:t>
                    </m:r>
                    <m:r>
                      <a:rPr lang="en-US" sz="2000" b="0" i="0" kern="1200" dirty="0" smtClean="0">
                        <a:latin typeface="Cambria Math" panose="02040503050406030204" pitchFamily="18" charset="0"/>
                      </a:rPr>
                      <m:t>)</m:t>
                    </m:r>
                  </m:num>
                  <m:den>
                    <m:r>
                      <m:rPr>
                        <m:sty m:val="p"/>
                      </m:rPr>
                      <a:rPr lang="en-US" sz="2000" b="0" i="0" kern="1200" smtClean="0">
                        <a:latin typeface="Cambria Math" panose="02040503050406030204" pitchFamily="18" charset="0"/>
                      </a:rPr>
                      <m:t>Precision</m:t>
                    </m:r>
                    <m:d>
                      <m:dPr>
                        <m:ctrlPr>
                          <a:rPr lang="en-US" sz="2000" b="0" i="1" kern="1200" smtClean="0">
                            <a:latin typeface="Cambria Math" panose="02040503050406030204" pitchFamily="18" charset="0"/>
                          </a:rPr>
                        </m:ctrlPr>
                      </m:dPr>
                      <m:e>
                        <m:r>
                          <m:rPr>
                            <m:sty m:val="p"/>
                          </m:rPr>
                          <a:rPr lang="en-US" sz="2000" b="0" i="0" kern="1200" smtClean="0">
                            <a:latin typeface="Cambria Math" panose="02040503050406030204" pitchFamily="18" charset="0"/>
                          </a:rPr>
                          <m:t>Action</m:t>
                        </m:r>
                      </m:e>
                    </m:d>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Recall</m:t>
                    </m:r>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Action</m:t>
                    </m:r>
                    <m:r>
                      <a:rPr lang="en-US" sz="2000" b="0" i="0" kern="1200" smtClean="0">
                        <a:latin typeface="Cambria Math" panose="02040503050406030204" pitchFamily="18" charset="0"/>
                      </a:rPr>
                      <m:t>)</m:t>
                    </m:r>
                  </m:den>
                </m:f>
              </m:oMath>
            </m:oMathPara>
          </a14:m>
          <a:endParaRPr lang="en-US" sz="2000" kern="1200" dirty="0"/>
        </a:p>
      </dsp:txBody>
      <dsp:txXfrm>
        <a:off x="629706" y="3460926"/>
        <a:ext cx="9840892" cy="861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988C-C02B-451A-995A-F7C5BFD6F3BF}">
      <dsp:nvSpPr>
        <dsp:cNvPr id="0" name=""/>
        <dsp:cNvSpPr/>
      </dsp:nvSpPr>
      <dsp:spPr>
        <a:xfrm rot="5400000">
          <a:off x="6624544" y="-2705420"/>
          <a:ext cx="1052126" cy="67299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Binary Relevance</a:t>
          </a:r>
        </a:p>
        <a:p>
          <a:pPr marL="228600" lvl="1" indent="-228600" algn="l" defTabSz="933450">
            <a:lnSpc>
              <a:spcPct val="90000"/>
            </a:lnSpc>
            <a:spcBef>
              <a:spcPct val="0"/>
            </a:spcBef>
            <a:spcAft>
              <a:spcPct val="15000"/>
            </a:spcAft>
            <a:buChar char="•"/>
          </a:pPr>
          <a:r>
            <a:rPr lang="en-US" sz="2100" kern="1200"/>
            <a:t>Label Powerset</a:t>
          </a:r>
        </a:p>
        <a:p>
          <a:pPr marL="228600" lvl="1" indent="-228600" algn="l" defTabSz="933450">
            <a:lnSpc>
              <a:spcPct val="90000"/>
            </a:lnSpc>
            <a:spcBef>
              <a:spcPct val="0"/>
            </a:spcBef>
            <a:spcAft>
              <a:spcPct val="15000"/>
            </a:spcAft>
            <a:buChar char="•"/>
          </a:pPr>
          <a:r>
            <a:rPr lang="en-US" sz="2100" kern="1200"/>
            <a:t>Label Powerset with Clustering</a:t>
          </a:r>
        </a:p>
      </dsp:txBody>
      <dsp:txXfrm rot="-5400000">
        <a:off x="3785616" y="184869"/>
        <a:ext cx="6678623" cy="949404"/>
      </dsp:txXfrm>
    </dsp:sp>
    <dsp:sp modelId="{AE684A2E-364B-48CB-8594-F768C204411A}">
      <dsp:nvSpPr>
        <dsp:cNvPr id="0" name=""/>
        <dsp:cNvSpPr/>
      </dsp:nvSpPr>
      <dsp:spPr>
        <a:xfrm>
          <a:off x="0" y="1992"/>
          <a:ext cx="3785616" cy="131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Multi-Label Algorithm</a:t>
          </a:r>
        </a:p>
      </dsp:txBody>
      <dsp:txXfrm>
        <a:off x="64201" y="66193"/>
        <a:ext cx="3657214" cy="1186755"/>
      </dsp:txXfrm>
    </dsp:sp>
    <dsp:sp modelId="{652ADC63-A0F0-47A9-AEF7-42CB0081BD94}">
      <dsp:nvSpPr>
        <dsp:cNvPr id="0" name=""/>
        <dsp:cNvSpPr/>
      </dsp:nvSpPr>
      <dsp:spPr>
        <a:xfrm rot="5400000">
          <a:off x="6624544" y="-1324505"/>
          <a:ext cx="1052126" cy="6729984"/>
        </a:xfrm>
        <a:prstGeom prst="round2SameRect">
          <a:avLst/>
        </a:prstGeom>
        <a:solidFill>
          <a:schemeClr val="accent5">
            <a:tint val="40000"/>
            <a:alpha val="90000"/>
            <a:hueOff val="2914032"/>
            <a:satOff val="-9122"/>
            <a:lumOff val="604"/>
            <a:alphaOff val="0"/>
          </a:schemeClr>
        </a:solidFill>
        <a:ln w="12700" cap="flat" cmpd="sng" algn="ctr">
          <a:solidFill>
            <a:schemeClr val="accent5">
              <a:tint val="40000"/>
              <a:alpha val="90000"/>
              <a:hueOff val="2914032"/>
              <a:satOff val="-91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Count Vectorizer</a:t>
          </a:r>
        </a:p>
        <a:p>
          <a:pPr marL="228600" lvl="1" indent="-228600" algn="l" defTabSz="933450">
            <a:lnSpc>
              <a:spcPct val="90000"/>
            </a:lnSpc>
            <a:spcBef>
              <a:spcPct val="0"/>
            </a:spcBef>
            <a:spcAft>
              <a:spcPct val="15000"/>
            </a:spcAft>
            <a:buChar char="•"/>
          </a:pPr>
          <a:r>
            <a:rPr lang="en-US" sz="2100" kern="1200"/>
            <a:t>TF-IDF</a:t>
          </a:r>
        </a:p>
        <a:p>
          <a:pPr marL="228600" lvl="1" indent="-228600" algn="l" defTabSz="933450">
            <a:lnSpc>
              <a:spcPct val="90000"/>
            </a:lnSpc>
            <a:spcBef>
              <a:spcPct val="0"/>
            </a:spcBef>
            <a:spcAft>
              <a:spcPct val="15000"/>
            </a:spcAft>
            <a:buChar char="•"/>
          </a:pPr>
          <a:r>
            <a:rPr lang="en-US" sz="2100" kern="1200"/>
            <a:t>Sentence Embedding </a:t>
          </a:r>
        </a:p>
      </dsp:txBody>
      <dsp:txXfrm rot="-5400000">
        <a:off x="3785616" y="1565784"/>
        <a:ext cx="6678623" cy="949404"/>
      </dsp:txXfrm>
    </dsp:sp>
    <dsp:sp modelId="{F7CA64CE-C370-4399-ABA4-8300358E936E}">
      <dsp:nvSpPr>
        <dsp:cNvPr id="0" name=""/>
        <dsp:cNvSpPr/>
      </dsp:nvSpPr>
      <dsp:spPr>
        <a:xfrm>
          <a:off x="0" y="1382908"/>
          <a:ext cx="3785616" cy="1315157"/>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Text Encoder</a:t>
          </a:r>
        </a:p>
      </dsp:txBody>
      <dsp:txXfrm>
        <a:off x="64201" y="1447109"/>
        <a:ext cx="3657214" cy="1186755"/>
      </dsp:txXfrm>
    </dsp:sp>
    <dsp:sp modelId="{A3A7C511-CA45-4AF6-B6DA-AF92646FDDE0}">
      <dsp:nvSpPr>
        <dsp:cNvPr id="0" name=""/>
        <dsp:cNvSpPr/>
      </dsp:nvSpPr>
      <dsp:spPr>
        <a:xfrm rot="5400000">
          <a:off x="6624544" y="56410"/>
          <a:ext cx="1052126" cy="6729984"/>
        </a:xfrm>
        <a:prstGeom prst="round2Same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Logistic Regression, Linear SVC, Naïve Bayes</a:t>
          </a:r>
        </a:p>
        <a:p>
          <a:pPr marL="228600" lvl="1" indent="-228600" algn="l" defTabSz="933450">
            <a:lnSpc>
              <a:spcPct val="90000"/>
            </a:lnSpc>
            <a:spcBef>
              <a:spcPct val="0"/>
            </a:spcBef>
            <a:spcAft>
              <a:spcPct val="15000"/>
            </a:spcAft>
            <a:buChar char="•"/>
          </a:pPr>
          <a:r>
            <a:rPr lang="en-US" sz="2100" kern="1200"/>
            <a:t>Cosine Similarity</a:t>
          </a:r>
        </a:p>
        <a:p>
          <a:pPr marL="228600" lvl="1" indent="-228600" algn="l" defTabSz="933450">
            <a:lnSpc>
              <a:spcPct val="90000"/>
            </a:lnSpc>
            <a:spcBef>
              <a:spcPct val="0"/>
            </a:spcBef>
            <a:spcAft>
              <a:spcPct val="15000"/>
            </a:spcAft>
            <a:buChar char="•"/>
          </a:pPr>
          <a:r>
            <a:rPr lang="en-US" sz="2100" kern="1200"/>
            <a:t>Neural Networks</a:t>
          </a:r>
        </a:p>
      </dsp:txBody>
      <dsp:txXfrm rot="-5400000">
        <a:off x="3785616" y="2946700"/>
        <a:ext cx="6678623" cy="949404"/>
      </dsp:txXfrm>
    </dsp:sp>
    <dsp:sp modelId="{51832BDE-5BEC-4C4C-907B-E986035CC7B6}">
      <dsp:nvSpPr>
        <dsp:cNvPr id="0" name=""/>
        <dsp:cNvSpPr/>
      </dsp:nvSpPr>
      <dsp:spPr>
        <a:xfrm>
          <a:off x="0" y="2763823"/>
          <a:ext cx="3785616" cy="1315157"/>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Classifiers</a:t>
          </a:r>
        </a:p>
      </dsp:txBody>
      <dsp:txXfrm>
        <a:off x="64201" y="2828024"/>
        <a:ext cx="3657214" cy="11867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516367" y="9021127"/>
            <a:ext cx="2998992" cy="312919"/>
          </a:xfrm>
          <a:prstGeom prst="rect">
            <a:avLst/>
          </a:prstGeom>
        </p:spPr>
        <p:txBody>
          <a:bodyPr vert="horz" lIns="0" tIns="0" rIns="0" bIns="0" rtlCol="0" anchor="b"/>
          <a:lstStyle>
            <a:lvl1pPr algn="l">
              <a:defRPr sz="13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550747" y="9021127"/>
            <a:ext cx="1265298" cy="312919"/>
          </a:xfrm>
          <a:prstGeom prst="rect">
            <a:avLst/>
          </a:prstGeom>
        </p:spPr>
        <p:txBody>
          <a:bodyPr vert="horz" lIns="0" tIns="0" rIns="0" bIns="0" rtlCol="0" anchor="b"/>
          <a:lstStyle>
            <a:lvl1pPr algn="r">
              <a:defRPr sz="13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defTabSz="966612">
              <a:defRPr/>
            </a:pPr>
            <a:endParaRPr lang="en-US" sz="1900">
              <a:solidFill>
                <a:prstClr val="black"/>
              </a:solidFill>
              <a:latin typeface="Microsoft Sans Serif"/>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0925" y="582613"/>
            <a:ext cx="5211763" cy="2932112"/>
          </a:xfrm>
          <a:prstGeom prst="rect">
            <a:avLst/>
          </a:prstGeom>
          <a:noFill/>
          <a:ln w="9525">
            <a:solidFill>
              <a:schemeClr val="tx1">
                <a:lumMod val="50000"/>
                <a:lumOff val="50000"/>
              </a:schemeClr>
            </a:solidFill>
          </a:ln>
        </p:spPr>
        <p:txBody>
          <a:bodyPr vert="horz" lIns="96661" tIns="48331" rIns="96661" bIns="48331" rtlCol="0" anchor="ctr"/>
          <a:lstStyle/>
          <a:p>
            <a:r>
              <a:rPr lang="en-US"/>
              <a:t> </a:t>
            </a:r>
            <a:endParaRPr lang="en-US" dirty="0"/>
          </a:p>
        </p:txBody>
      </p:sp>
      <p:sp>
        <p:nvSpPr>
          <p:cNvPr id="5" name="Notes Placeholder 4"/>
          <p:cNvSpPr>
            <a:spLocks noGrp="1"/>
          </p:cNvSpPr>
          <p:nvPr>
            <p:ph type="body" sz="quarter" idx="3"/>
          </p:nvPr>
        </p:nvSpPr>
        <p:spPr>
          <a:xfrm>
            <a:off x="1010000" y="3677194"/>
            <a:ext cx="5293845" cy="51220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61023" y="9018198"/>
            <a:ext cx="5013711" cy="31584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a:t>Footer</a:t>
            </a:r>
          </a:p>
        </p:txBody>
      </p:sp>
      <p:sp>
        <p:nvSpPr>
          <p:cNvPr id="7" name="Slide Number Placeholder 6"/>
          <p:cNvSpPr>
            <a:spLocks noGrp="1"/>
          </p:cNvSpPr>
          <p:nvPr>
            <p:ph type="sldNum" sz="quarter" idx="5"/>
          </p:nvPr>
        </p:nvSpPr>
        <p:spPr>
          <a:xfrm>
            <a:off x="5550747" y="9018198"/>
            <a:ext cx="1488441" cy="31584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389" userDrawn="1">
          <p15:clr>
            <a:srgbClr val="F26B43"/>
          </p15:clr>
        </p15:guide>
        <p15:guide id="2" pos="165" userDrawn="1">
          <p15:clr>
            <a:srgbClr val="F26B43"/>
          </p15:clr>
        </p15:guide>
        <p15:guide id="3" pos="3323" userDrawn="1">
          <p15:clr>
            <a:srgbClr val="F26B43"/>
          </p15:clr>
        </p15:guide>
        <p15:guide id="4" pos="3497" userDrawn="1">
          <p15:clr>
            <a:srgbClr val="F26B43"/>
          </p15:clr>
        </p15:guide>
        <p15:guide id="5" pos="4434" userDrawn="1">
          <p15:clr>
            <a:srgbClr val="F26B43"/>
          </p15:clr>
        </p15:guide>
        <p15:guide id="7" pos="8192"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err="1">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5331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626697"/>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504A-04EC-425E-84F9-3C823B3D9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1D71D0-5960-4BDB-9D8C-D677903EF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F07F8-518E-4FA5-A4B6-1B2EC3E717A0}"/>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F1AF8789-F657-4AAC-83F8-4DCC13AE3C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30C35F-5EEC-464F-BA3A-B024E415A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202343"/>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999204"/>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8FD3-5FF7-45EF-AB06-EE7FA4482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B2E53-22D6-4008-B6FB-EF928EC2A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0C6B5-199E-479D-A46C-CADF436E7D01}"/>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CD168863-0042-4296-955A-9B54B9B6BF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DE2649-39E4-445F-B73A-28BB04E2FDE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069076"/>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DC50-E8C4-4B8F-B6E3-453B66AE3E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B5A0D-2646-42C7-BF5D-EB55BFC1E5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4FDFC-507A-47FA-9DA5-EBD92A1EF7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C741C-0FB8-4541-8030-8A3AF803BBB5}"/>
              </a:ext>
            </a:extLst>
          </p:cNvPr>
          <p:cNvSpPr>
            <a:spLocks noGrp="1"/>
          </p:cNvSpPr>
          <p:nvPr>
            <p:ph type="dt" sz="half" idx="10"/>
          </p:nvPr>
        </p:nvSpPr>
        <p:spPr/>
        <p:txBody>
          <a:bodyPr/>
          <a:lstStyle/>
          <a:p>
            <a:fld id="{EB712588-04B1-427B-82EE-E8DB90309F08}" type="datetimeFigureOut">
              <a:rPr lang="en-US" smtClean="0"/>
              <a:t>4/28/2019</a:t>
            </a:fld>
            <a:endParaRPr lang="en-US" dirty="0"/>
          </a:p>
        </p:txBody>
      </p:sp>
      <p:sp>
        <p:nvSpPr>
          <p:cNvPr id="6" name="Footer Placeholder 5">
            <a:extLst>
              <a:ext uri="{FF2B5EF4-FFF2-40B4-BE49-F238E27FC236}">
                <a16:creationId xmlns:a16="http://schemas.microsoft.com/office/drawing/2014/main" id="{5E28EB52-EC23-4C85-94C1-A635DA05AB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261E87-8099-4D7B-B1B9-1E41E8D77577}"/>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953573957"/>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CEB-4111-4B1F-AF61-93E2F9783D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10A49-8975-4526-A0DE-F76E4CB63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FA3F00-0F36-4295-8CA5-86A9A44370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4B3179-7915-4F75-8D1F-478816E8C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796BB3-A0C0-4962-AD22-5A0BA1EC69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E5E63-1547-4F3D-9512-3216103805CC}"/>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8" name="Footer Placeholder 7">
            <a:extLst>
              <a:ext uri="{FF2B5EF4-FFF2-40B4-BE49-F238E27FC236}">
                <a16:creationId xmlns:a16="http://schemas.microsoft.com/office/drawing/2014/main" id="{5E948BBB-D572-4104-BC4C-EDEB55156C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78A21B-F845-4143-A11B-83E2CD7C7C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20025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06E6-26AB-4494-90FF-206BD5929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1AD971-C261-49BD-BD5A-B531227A5071}"/>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4" name="Footer Placeholder 3">
            <a:extLst>
              <a:ext uri="{FF2B5EF4-FFF2-40B4-BE49-F238E27FC236}">
                <a16:creationId xmlns:a16="http://schemas.microsoft.com/office/drawing/2014/main" id="{3AF5BF7B-7B9B-451F-A89A-8A1AE5CCFF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E7EFE3-60B5-45F2-A433-CF0F760F258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314073"/>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F7D85-081B-44FD-AD1F-EE7BCBEE700D}"/>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3" name="Footer Placeholder 2">
            <a:extLst>
              <a:ext uri="{FF2B5EF4-FFF2-40B4-BE49-F238E27FC236}">
                <a16:creationId xmlns:a16="http://schemas.microsoft.com/office/drawing/2014/main" id="{0593D9E5-975F-464F-A920-A3C1A17AA3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D313910-3C65-4C54-90A1-9D58BB0CED5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5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2F0C-68E8-4C65-A497-5298524D4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4A046-B69B-421F-B0FD-2147AA27E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14C41-F09D-4C75-8A5A-BC8B7B9CE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FB016-D46F-43C7-9C3B-CD19034DEC8C}"/>
              </a:ext>
            </a:extLst>
          </p:cNvPr>
          <p:cNvSpPr>
            <a:spLocks noGrp="1"/>
          </p:cNvSpPr>
          <p:nvPr>
            <p:ph type="dt" sz="half" idx="10"/>
          </p:nvPr>
        </p:nvSpPr>
        <p:spPr/>
        <p:txBody>
          <a:bodyPr/>
          <a:lstStyle/>
          <a:p>
            <a:fld id="{42A54C80-263E-416B-A8E0-580EDEADCBDC}" type="datetimeFigureOut">
              <a:rPr lang="en-US" smtClean="0"/>
              <a:t>4/28/2019</a:t>
            </a:fld>
            <a:endParaRPr lang="en-US" dirty="0"/>
          </a:p>
        </p:txBody>
      </p:sp>
      <p:sp>
        <p:nvSpPr>
          <p:cNvPr id="6" name="Footer Placeholder 5">
            <a:extLst>
              <a:ext uri="{FF2B5EF4-FFF2-40B4-BE49-F238E27FC236}">
                <a16:creationId xmlns:a16="http://schemas.microsoft.com/office/drawing/2014/main" id="{76B4620F-1D43-40E6-A534-4E1DAE23EE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D82E41-8406-4ACB-A67D-DFE3C4456A12}"/>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4215194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D30D-2776-4A02-95F0-183B7232A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8A979-CB4A-4CB2-917A-D65A881F2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1DA309-C977-44D3-A33C-41540F5D9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BEB4E7-3A0A-4C3C-9EFB-DDBE70826B76}"/>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6" name="Footer Placeholder 5">
            <a:extLst>
              <a:ext uri="{FF2B5EF4-FFF2-40B4-BE49-F238E27FC236}">
                <a16:creationId xmlns:a16="http://schemas.microsoft.com/office/drawing/2014/main" id="{6445CA11-8DCB-44B7-ACD2-807703EDAC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D9ABA8-085A-4AD2-BFDC-7968C822157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73218"/>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2993-C5E3-40C1-80E1-EA4ACD92A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7925A-BB59-4321-8CFC-1FDD6D0DF9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96039-6E27-4323-AA57-CC0159F306EA}"/>
              </a:ext>
            </a:extLst>
          </p:cNvPr>
          <p:cNvSpPr>
            <a:spLocks noGrp="1"/>
          </p:cNvSpPr>
          <p:nvPr>
            <p:ph type="dt" sz="half" idx="10"/>
          </p:nvPr>
        </p:nvSpPr>
        <p:spPr/>
        <p:txBody>
          <a:bodyPr/>
          <a:lstStyle/>
          <a:p>
            <a:fld id="{55C6B4A9-1611-4792-9094-5F34BCA07E0B}" type="datetimeFigureOut">
              <a:rPr lang="en-US" smtClean="0"/>
              <a:t>4/28/2019</a:t>
            </a:fld>
            <a:endParaRPr lang="en-US" dirty="0"/>
          </a:p>
        </p:txBody>
      </p:sp>
      <p:sp>
        <p:nvSpPr>
          <p:cNvPr id="5" name="Footer Placeholder 4">
            <a:extLst>
              <a:ext uri="{FF2B5EF4-FFF2-40B4-BE49-F238E27FC236}">
                <a16:creationId xmlns:a16="http://schemas.microsoft.com/office/drawing/2014/main" id="{31B9FC96-594F-4B3D-AF8C-4680FF6B94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A14755-4566-47CD-B024-C7E4A2C62B95}"/>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75726429"/>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FE8A4-4892-433A-A7F5-AC6C64900E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FFBCA-C37C-4D27-B918-E6677A9713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C4308-A88E-41A8-A340-496763AD7A1A}"/>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E713E15D-0B15-4DD6-9FFE-0BEA82D46C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4B23A-A6B8-40C3-A457-C4F6B210ED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28118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 id="2147484198" r:id="rId43"/>
    <p:sldLayoutId id="214748419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C02AA-0E98-48FF-8B5A-50C9DBBAA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8989CD-5351-4E69-85F7-D01618B5C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E56F9-A9E9-4499-B5E7-2DFBDBAD7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A8714-8FF2-42AA-9D76-E3ABD3A7DFB0}" type="datetimeFigureOut">
              <a:rPr lang="en-US" smtClean="0"/>
              <a:t>4/28/2019</a:t>
            </a:fld>
            <a:endParaRPr lang="en-US"/>
          </a:p>
        </p:txBody>
      </p:sp>
      <p:sp>
        <p:nvSpPr>
          <p:cNvPr id="5" name="Footer Placeholder 4">
            <a:extLst>
              <a:ext uri="{FF2B5EF4-FFF2-40B4-BE49-F238E27FC236}">
                <a16:creationId xmlns:a16="http://schemas.microsoft.com/office/drawing/2014/main" id="{77418A12-1A7A-4E97-A303-E0525064F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D281A-7AE2-47AA-B8C3-610DCB523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053DA-CF96-4FF2-8377-131D6AFD3190}" type="slidenum">
              <a:rPr lang="en-US" smtClean="0"/>
              <a:t>‹#›</a:t>
            </a:fld>
            <a:endParaRPr lang="en-US"/>
          </a:p>
        </p:txBody>
      </p:sp>
      <p:sp>
        <p:nvSpPr>
          <p:cNvPr id="7" name="TextBox 6">
            <a:extLst>
              <a:ext uri="{FF2B5EF4-FFF2-40B4-BE49-F238E27FC236}">
                <a16:creationId xmlns:a16="http://schemas.microsoft.com/office/drawing/2014/main" id="{8657A020-43A0-42F9-8EDA-047E668050BB}"/>
              </a:ext>
            </a:extLst>
          </p:cNvPr>
          <p:cNvSpPr txBox="1"/>
          <p:nvPr/>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058579082"/>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p15:clr>
            <a:srgbClr val="F26B43"/>
          </p15:clr>
        </p15:guide>
        <p15:guide id="2" pos="309">
          <p15:clr>
            <a:srgbClr val="F26B43"/>
          </p15:clr>
        </p15:guide>
        <p15:guide id="3" orient="horz" pos="1075">
          <p15:clr>
            <a:srgbClr val="F26B43"/>
          </p15:clr>
        </p15:guide>
        <p15:guide id="4" orient="horz" pos="314">
          <p15:clr>
            <a:srgbClr val="F26B43"/>
          </p15:clr>
        </p15:guide>
        <p15:guide id="5" pos="7359">
          <p15:clr>
            <a:srgbClr val="F26B43"/>
          </p15:clr>
        </p15:guide>
        <p15:guide id="6" orient="horz" pos="4181">
          <p15:clr>
            <a:srgbClr val="F26B43"/>
          </p15:clr>
        </p15:guide>
        <p15:guide id="7" orient="horz" pos="571">
          <p15:clr>
            <a:srgbClr val="F26B43"/>
          </p15:clr>
        </p15:guide>
        <p15:guide id="8" pos="3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8.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65.emf"/><Relationship Id="rId5" Type="http://schemas.openxmlformats.org/officeDocument/2006/relationships/oleObject" Target="../embeddings/oleObject2.bin"/><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hyperlink" Target="mailto:shashank.maiya@gmail.com" TargetMode="External"/><Relationship Id="rId2" Type="http://schemas.openxmlformats.org/officeDocument/2006/relationships/image" Target="../media/image68.jpg"/><Relationship Id="rId1" Type="http://schemas.openxmlformats.org/officeDocument/2006/relationships/slideLayout" Target="../slideLayouts/slideLayout47.xml"/><Relationship Id="rId6" Type="http://schemas.openxmlformats.org/officeDocument/2006/relationships/hyperlink" Target="https://github.com/shashankvmaiya/Movie-Genre-Multi-Label-Text-Classification/blob/master/Final_Report.pdf" TargetMode="External"/><Relationship Id="rId5" Type="http://schemas.openxmlformats.org/officeDocument/2006/relationships/hyperlink" Target="https://github.com/shashankvmaiya" TargetMode="External"/><Relationship Id="rId4" Type="http://schemas.openxmlformats.org/officeDocument/2006/relationships/hyperlink" Target="https://www.linkedin.com/in/shashankmaiy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3000" r="-13000"/>
          </a:stretch>
        </a:blip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79A628-2C9D-4A61-8CB2-9521177A3B9A}"/>
              </a:ext>
            </a:extLst>
          </p:cNvPr>
          <p:cNvSpPr>
            <a:spLocks noGrp="1"/>
          </p:cNvSpPr>
          <p:nvPr>
            <p:ph type="ctrTitle"/>
          </p:nvPr>
        </p:nvSpPr>
        <p:spPr>
          <a:xfrm>
            <a:off x="774700" y="762000"/>
            <a:ext cx="3759200" cy="3340100"/>
          </a:xfrm>
        </p:spPr>
        <p:txBody>
          <a:bodyPr vert="horz" lIns="91440" tIns="45720" rIns="91440" bIns="45720" rtlCol="0" anchor="ctr">
            <a:normAutofit/>
          </a:bodyPr>
          <a:lstStyle/>
          <a:p>
            <a:r>
              <a:rPr lang="en-US" sz="5400" kern="1200" dirty="0">
                <a:solidFill>
                  <a:srgbClr val="FFFFFF"/>
                </a:solidFill>
                <a:latin typeface="+mj-lt"/>
                <a:ea typeface="+mj-ea"/>
                <a:cs typeface="+mj-cs"/>
              </a:rPr>
              <a:t>Multi-Label Movie Genre Classification</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94EA2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a:extLst>
              <a:ext uri="{FF2B5EF4-FFF2-40B4-BE49-F238E27FC236}">
                <a16:creationId xmlns:a16="http://schemas.microsoft.com/office/drawing/2014/main" id="{01D7FB21-8355-4F8A-B0A7-C02F2DED67A1}"/>
              </a:ext>
            </a:extLst>
          </p:cNvPr>
          <p:cNvPicPr>
            <a:picLocks noChangeAspect="1"/>
          </p:cNvPicPr>
          <p:nvPr/>
        </p:nvPicPr>
        <p:blipFill>
          <a:blip r:embed="rId3"/>
          <a:stretch>
            <a:fillRect/>
          </a:stretch>
        </p:blipFill>
        <p:spPr>
          <a:xfrm>
            <a:off x="5143500" y="3223120"/>
            <a:ext cx="1905004" cy="412636"/>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868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Subtitle 2">
            <a:extLst>
              <a:ext uri="{FF2B5EF4-FFF2-40B4-BE49-F238E27FC236}">
                <a16:creationId xmlns:a16="http://schemas.microsoft.com/office/drawing/2014/main" id="{61BB30DD-A81C-43A2-8C10-BFEDF6300939}"/>
              </a:ext>
            </a:extLst>
          </p:cNvPr>
          <p:cNvSpPr>
            <a:spLocks noGrp="1"/>
          </p:cNvSpPr>
          <p:nvPr>
            <p:ph type="subTitle" idx="1"/>
          </p:nvPr>
        </p:nvSpPr>
        <p:spPr>
          <a:xfrm>
            <a:off x="7658103" y="795548"/>
            <a:ext cx="3759198" cy="5275603"/>
          </a:xfrm>
        </p:spPr>
        <p:txBody>
          <a:bodyPr vert="horz" lIns="91440" tIns="45720" rIns="91440" bIns="45720" rtlCol="0" anchor="ctr">
            <a:normAutofit/>
          </a:bodyPr>
          <a:lstStyle/>
          <a:p>
            <a:r>
              <a:rPr lang="en-US" sz="3200" dirty="0"/>
              <a:t>Shashank V. Maiya</a:t>
            </a:r>
          </a:p>
          <a:p>
            <a:pPr indent="-228600" algn="l">
              <a:buFont typeface="Arial" panose="020B0604020202020204" pitchFamily="34" charset="0"/>
              <a:buChar char="•"/>
            </a:pPr>
            <a:endParaRPr lang="en-US" sz="2000" dirty="0"/>
          </a:p>
          <a:p>
            <a:pPr algn="l"/>
            <a:endParaRPr lang="en-US" sz="1600" dirty="0"/>
          </a:p>
          <a:p>
            <a:pPr algn="l"/>
            <a:endParaRPr lang="en-US" sz="1600" dirty="0"/>
          </a:p>
          <a:p>
            <a:pPr algn="l"/>
            <a:r>
              <a:rPr lang="en-US" sz="1600" dirty="0"/>
              <a:t>Data Science Intensive Capstone Project</a:t>
            </a:r>
          </a:p>
          <a:p>
            <a:pPr algn="l"/>
            <a:r>
              <a:rPr lang="en-US" sz="1600" dirty="0"/>
              <a:t>October 1, 2018 Cohort</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803610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A picture containing wall&#10;&#10;Description generated with very high confidence">
            <a:extLst>
              <a:ext uri="{FF2B5EF4-FFF2-40B4-BE49-F238E27FC236}">
                <a16:creationId xmlns:a16="http://schemas.microsoft.com/office/drawing/2014/main" id="{35ACD040-D508-48B0-8CA3-577CD057A894}"/>
              </a:ext>
            </a:extLst>
          </p:cNvPr>
          <p:cNvPicPr>
            <a:picLocks noGrp="1" noChangeAspect="1"/>
          </p:cNvPicPr>
          <p:nvPr>
            <p:ph sz="half" idx="2"/>
          </p:nvPr>
        </p:nvPicPr>
        <p:blipFill>
          <a:blip r:embed="rId2"/>
          <a:stretch>
            <a:fillRect/>
          </a:stretch>
        </p:blipFill>
        <p:spPr>
          <a:xfrm>
            <a:off x="6317056" y="3009949"/>
            <a:ext cx="5181600" cy="2831374"/>
          </a:xfrm>
        </p:spPr>
      </p:pic>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[Sports, Music]</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picture containing wall&#10;&#10;Description generated with very high confidence">
            <a:extLst>
              <a:ext uri="{FF2B5EF4-FFF2-40B4-BE49-F238E27FC236}">
                <a16:creationId xmlns:a16="http://schemas.microsoft.com/office/drawing/2014/main" id="{C69FB4AF-86E3-4138-8A17-B7841ED82427}"/>
              </a:ext>
            </a:extLst>
          </p:cNvPr>
          <p:cNvPicPr>
            <a:picLocks noGrp="1" noChangeAspect="1"/>
          </p:cNvPicPr>
          <p:nvPr>
            <p:ph sz="half" idx="1"/>
          </p:nvPr>
        </p:nvPicPr>
        <p:blipFill>
          <a:blip r:embed="rId3"/>
          <a:stretch>
            <a:fillRect/>
          </a:stretch>
        </p:blipFill>
        <p:spPr>
          <a:xfrm>
            <a:off x="331567" y="2932079"/>
            <a:ext cx="5455917" cy="2987114"/>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7E45BA-5ADE-44DA-BA09-A2AD730F5E96}"/>
              </a:ext>
            </a:extLst>
          </p:cNvPr>
          <p:cNvSpPr/>
          <p:nvPr/>
        </p:nvSpPr>
        <p:spPr>
          <a:xfrm>
            <a:off x="1747321" y="5608105"/>
            <a:ext cx="2878999" cy="646331"/>
          </a:xfrm>
          <a:prstGeom prst="rect">
            <a:avLst/>
          </a:prstGeom>
        </p:spPr>
        <p:txBody>
          <a:bodyPr wrap="square">
            <a:spAutoFit/>
          </a:bodyPr>
          <a:lstStyle/>
          <a:p>
            <a:r>
              <a:rPr lang="en-US" dirty="0"/>
              <a:t>Relevant words – ‘team, vs, sport, first, match, player, race’</a:t>
            </a:r>
          </a:p>
        </p:txBody>
      </p:sp>
      <p:sp>
        <p:nvSpPr>
          <p:cNvPr id="19" name="Rectangle 18">
            <a:extLst>
              <a:ext uri="{FF2B5EF4-FFF2-40B4-BE49-F238E27FC236}">
                <a16:creationId xmlns:a16="http://schemas.microsoft.com/office/drawing/2014/main" id="{97334483-7C70-41C1-8398-B0BC738C3FC0}"/>
              </a:ext>
            </a:extLst>
          </p:cNvPr>
          <p:cNvSpPr/>
          <p:nvPr/>
        </p:nvSpPr>
        <p:spPr>
          <a:xfrm>
            <a:off x="7758822" y="5600889"/>
            <a:ext cx="2878999" cy="923330"/>
          </a:xfrm>
          <a:prstGeom prst="rect">
            <a:avLst/>
          </a:prstGeom>
        </p:spPr>
        <p:txBody>
          <a:bodyPr wrap="square">
            <a:spAutoFit/>
          </a:bodyPr>
          <a:lstStyle/>
          <a:p>
            <a:r>
              <a:rPr lang="en-US" dirty="0"/>
              <a:t>Relevant words – ‘memory, lane, perform, play, love, award, show’</a:t>
            </a:r>
          </a:p>
        </p:txBody>
      </p:sp>
    </p:spTree>
    <p:extLst>
      <p:ext uri="{BB962C8B-B14F-4D97-AF65-F5344CB8AC3E}">
        <p14:creationId xmlns:p14="http://schemas.microsoft.com/office/powerpoint/2010/main" val="278936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[Biography, War]</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picture containing wall, indoor&#10;&#10;Description generated with very high confidence">
            <a:extLst>
              <a:ext uri="{FF2B5EF4-FFF2-40B4-BE49-F238E27FC236}">
                <a16:creationId xmlns:a16="http://schemas.microsoft.com/office/drawing/2014/main" id="{74F38C16-DF39-43F1-9F2E-BA25BF54929E}"/>
              </a:ext>
            </a:extLst>
          </p:cNvPr>
          <p:cNvPicPr>
            <a:picLocks noGrp="1" noChangeAspect="1"/>
          </p:cNvPicPr>
          <p:nvPr>
            <p:ph sz="half" idx="1"/>
          </p:nvPr>
        </p:nvPicPr>
        <p:blipFill>
          <a:blip r:embed="rId2"/>
          <a:stretch>
            <a:fillRect/>
          </a:stretch>
        </p:blipFill>
        <p:spPr>
          <a:xfrm>
            <a:off x="331567" y="2932079"/>
            <a:ext cx="5455917" cy="2987114"/>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picture containing wall, indoor&#10;&#10;Description generated with high confidence">
            <a:extLst>
              <a:ext uri="{FF2B5EF4-FFF2-40B4-BE49-F238E27FC236}">
                <a16:creationId xmlns:a16="http://schemas.microsoft.com/office/drawing/2014/main" id="{B7835DA7-3CFC-4638-9A3F-A7DEEAE414A4}"/>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9" name="Rectangle 8">
            <a:extLst>
              <a:ext uri="{FF2B5EF4-FFF2-40B4-BE49-F238E27FC236}">
                <a16:creationId xmlns:a16="http://schemas.microsoft.com/office/drawing/2014/main" id="{BD604A2A-AC87-41CB-92FB-9A7CFF668126}"/>
              </a:ext>
            </a:extLst>
          </p:cNvPr>
          <p:cNvSpPr/>
          <p:nvPr/>
        </p:nvSpPr>
        <p:spPr>
          <a:xfrm>
            <a:off x="1747321" y="5608105"/>
            <a:ext cx="2878999" cy="646331"/>
          </a:xfrm>
          <a:prstGeom prst="rect">
            <a:avLst/>
          </a:prstGeom>
        </p:spPr>
        <p:txBody>
          <a:bodyPr wrap="square">
            <a:spAutoFit/>
          </a:bodyPr>
          <a:lstStyle/>
          <a:p>
            <a:r>
              <a:rPr lang="en-US" dirty="0"/>
              <a:t>Relevant words – ‘life, career, world, story, interview’</a:t>
            </a:r>
          </a:p>
        </p:txBody>
      </p:sp>
      <p:sp>
        <p:nvSpPr>
          <p:cNvPr id="10" name="Rectangle 9">
            <a:extLst>
              <a:ext uri="{FF2B5EF4-FFF2-40B4-BE49-F238E27FC236}">
                <a16:creationId xmlns:a16="http://schemas.microsoft.com/office/drawing/2014/main" id="{747C39E5-9BC9-4125-9F7B-3C927D5A0AEB}"/>
              </a:ext>
            </a:extLst>
          </p:cNvPr>
          <p:cNvSpPr/>
          <p:nvPr/>
        </p:nvSpPr>
        <p:spPr>
          <a:xfrm>
            <a:off x="8047024" y="5596027"/>
            <a:ext cx="2878999" cy="923330"/>
          </a:xfrm>
          <a:prstGeom prst="rect">
            <a:avLst/>
          </a:prstGeom>
        </p:spPr>
        <p:txBody>
          <a:bodyPr wrap="square">
            <a:spAutoFit/>
          </a:bodyPr>
          <a:lstStyle/>
          <a:p>
            <a:r>
              <a:rPr lang="en-US" dirty="0"/>
              <a:t>Relevant words – ‘</a:t>
            </a:r>
            <a:r>
              <a:rPr lang="en-US" dirty="0" err="1"/>
              <a:t>german</a:t>
            </a:r>
            <a:r>
              <a:rPr lang="en-US" dirty="0"/>
              <a:t>, order, plan, kill, mission, </a:t>
            </a:r>
            <a:r>
              <a:rPr lang="en-US" dirty="0" err="1"/>
              <a:t>american</a:t>
            </a:r>
            <a:r>
              <a:rPr lang="en-US" dirty="0"/>
              <a:t>’</a:t>
            </a:r>
          </a:p>
        </p:txBody>
      </p:sp>
    </p:spTree>
    <p:extLst>
      <p:ext uri="{BB962C8B-B14F-4D97-AF65-F5344CB8AC3E}">
        <p14:creationId xmlns:p14="http://schemas.microsoft.com/office/powerpoint/2010/main" val="406825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wall, text&#10;&#10;Description generated with high confidence">
            <a:extLst>
              <a:ext uri="{FF2B5EF4-FFF2-40B4-BE49-F238E27FC236}">
                <a16:creationId xmlns:a16="http://schemas.microsoft.com/office/drawing/2014/main" id="{38A4D8E6-B5D7-44C2-A200-160D720DE721}"/>
              </a:ext>
            </a:extLst>
          </p:cNvPr>
          <p:cNvPicPr>
            <a:picLocks noGrp="1" noChangeAspect="1"/>
          </p:cNvPicPr>
          <p:nvPr>
            <p:ph sz="half" idx="1"/>
          </p:nvPr>
        </p:nvPicPr>
        <p:blipFill>
          <a:blip r:embed="rId2"/>
          <a:stretch>
            <a:fillRect/>
          </a:stretch>
        </p:blipFill>
        <p:spPr>
          <a:xfrm>
            <a:off x="433057" y="2964684"/>
            <a:ext cx="5181600" cy="2831374"/>
          </a:xfrm>
        </p:spPr>
      </p:pic>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[Crime, Western]</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close up of text on a black background&#10;&#10;Description generated with high confidence">
            <a:extLst>
              <a:ext uri="{FF2B5EF4-FFF2-40B4-BE49-F238E27FC236}">
                <a16:creationId xmlns:a16="http://schemas.microsoft.com/office/drawing/2014/main" id="{B109B846-04C8-4D24-BAB1-943B925A5309}"/>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10" name="Rectangle 9">
            <a:extLst>
              <a:ext uri="{FF2B5EF4-FFF2-40B4-BE49-F238E27FC236}">
                <a16:creationId xmlns:a16="http://schemas.microsoft.com/office/drawing/2014/main" id="{440B62A1-BD6D-42E0-BBEE-3941C959D59C}"/>
              </a:ext>
            </a:extLst>
          </p:cNvPr>
          <p:cNvSpPr/>
          <p:nvPr/>
        </p:nvSpPr>
        <p:spPr>
          <a:xfrm>
            <a:off x="8047024" y="5596027"/>
            <a:ext cx="2878999" cy="646331"/>
          </a:xfrm>
          <a:prstGeom prst="rect">
            <a:avLst/>
          </a:prstGeom>
        </p:spPr>
        <p:txBody>
          <a:bodyPr wrap="square">
            <a:spAutoFit/>
          </a:bodyPr>
          <a:lstStyle/>
          <a:p>
            <a:r>
              <a:rPr lang="en-US" dirty="0"/>
              <a:t>Relevant words – ‘horse, sheriff, town, kill, Indian, gang’</a:t>
            </a:r>
          </a:p>
        </p:txBody>
      </p:sp>
      <p:sp>
        <p:nvSpPr>
          <p:cNvPr id="14" name="Rectangle 13">
            <a:extLst>
              <a:ext uri="{FF2B5EF4-FFF2-40B4-BE49-F238E27FC236}">
                <a16:creationId xmlns:a16="http://schemas.microsoft.com/office/drawing/2014/main" id="{343328B0-C508-4632-B539-A118C01E833C}"/>
              </a:ext>
            </a:extLst>
          </p:cNvPr>
          <p:cNvSpPr/>
          <p:nvPr/>
        </p:nvSpPr>
        <p:spPr>
          <a:xfrm>
            <a:off x="1654768" y="5596026"/>
            <a:ext cx="2878999" cy="646331"/>
          </a:xfrm>
          <a:prstGeom prst="rect">
            <a:avLst/>
          </a:prstGeom>
        </p:spPr>
        <p:txBody>
          <a:bodyPr wrap="square">
            <a:spAutoFit/>
          </a:bodyPr>
          <a:lstStyle/>
          <a:p>
            <a:r>
              <a:rPr lang="en-US" dirty="0"/>
              <a:t>Relevant words – ‘kill, murder, case, police, victim’</a:t>
            </a:r>
          </a:p>
        </p:txBody>
      </p:sp>
    </p:spTree>
    <p:extLst>
      <p:ext uri="{BB962C8B-B14F-4D97-AF65-F5344CB8AC3E}">
        <p14:creationId xmlns:p14="http://schemas.microsoft.com/office/powerpoint/2010/main" val="318680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E4239-D30C-40D2-A043-2248A0B347D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dirty="0">
                <a:solidFill>
                  <a:schemeClr val="bg1"/>
                </a:solidFill>
                <a:latin typeface="+mj-lt"/>
                <a:ea typeface="+mj-ea"/>
                <a:cs typeface="+mj-cs"/>
              </a:rPr>
              <a:t>Correlation Analysis - Heatmap</a:t>
            </a:r>
          </a:p>
        </p:txBody>
      </p:sp>
      <p:cxnSp>
        <p:nvCxnSpPr>
          <p:cNvPr id="17" name="Straight Connector 16">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D1541B4-BE18-44CC-93C0-F26592E1E4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0099" y="220337"/>
            <a:ext cx="6620168" cy="6637663"/>
          </a:xfrm>
          <a:prstGeom prst="rect">
            <a:avLst/>
          </a:prstGeom>
          <a:noFill/>
        </p:spPr>
      </p:pic>
      <p:sp>
        <p:nvSpPr>
          <p:cNvPr id="16" name="Text Placeholder 3">
            <a:extLst>
              <a:ext uri="{FF2B5EF4-FFF2-40B4-BE49-F238E27FC236}">
                <a16:creationId xmlns:a16="http://schemas.microsoft.com/office/drawing/2014/main" id="{37A2342F-2E75-4048-B11B-F5845BD7AE86}"/>
              </a:ext>
            </a:extLst>
          </p:cNvPr>
          <p:cNvSpPr>
            <a:spLocks noGrp="1"/>
          </p:cNvSpPr>
          <p:nvPr>
            <p:ph type="body" sz="half" idx="2"/>
          </p:nvPr>
        </p:nvSpPr>
        <p:spPr>
          <a:xfrm>
            <a:off x="322263" y="2835274"/>
            <a:ext cx="4092575" cy="3293921"/>
          </a:xfrm>
        </p:spPr>
        <p:txBody>
          <a:bodyPr>
            <a:normAutofit lnSpcReduction="10000"/>
          </a:bodyPr>
          <a:lstStyle/>
          <a:p>
            <a:r>
              <a:rPr lang="en-US" dirty="0">
                <a:solidFill>
                  <a:schemeClr val="bg1"/>
                </a:solidFill>
              </a:rPr>
              <a:t>Genres with strong positive correlation</a:t>
            </a:r>
          </a:p>
          <a:p>
            <a:pPr marL="285750" indent="-285750">
              <a:buFont typeface="Arial" panose="020B0604020202020204" pitchFamily="34" charset="0"/>
              <a:buChar char="•"/>
            </a:pPr>
            <a:r>
              <a:rPr lang="en-US" dirty="0">
                <a:solidFill>
                  <a:schemeClr val="bg1"/>
                </a:solidFill>
              </a:rPr>
              <a:t>Action, Adventure &amp; Sci-Fi</a:t>
            </a:r>
          </a:p>
          <a:p>
            <a:pPr marL="285750" indent="-285750">
              <a:buFont typeface="Arial" panose="020B0604020202020204" pitchFamily="34" charset="0"/>
              <a:buChar char="•"/>
            </a:pPr>
            <a:r>
              <a:rPr lang="en-US" dirty="0">
                <a:solidFill>
                  <a:schemeClr val="bg1"/>
                </a:solidFill>
              </a:rPr>
              <a:t>Animation, Fantasy &amp; Family</a:t>
            </a:r>
          </a:p>
          <a:p>
            <a:pPr marL="285750" indent="-285750">
              <a:buFont typeface="Arial" panose="020B0604020202020204" pitchFamily="34" charset="0"/>
              <a:buChar char="•"/>
            </a:pPr>
            <a:r>
              <a:rPr lang="en-US" dirty="0">
                <a:solidFill>
                  <a:schemeClr val="bg1"/>
                </a:solidFill>
              </a:rPr>
              <a:t>Crime, Thriller, Mystery &amp; Drama</a:t>
            </a:r>
          </a:p>
          <a:p>
            <a:pPr marL="285750" indent="-285750">
              <a:buFont typeface="Arial" panose="020B0604020202020204" pitchFamily="34" charset="0"/>
              <a:buChar char="•"/>
            </a:pPr>
            <a:r>
              <a:rPr lang="en-US" dirty="0">
                <a:solidFill>
                  <a:schemeClr val="bg1"/>
                </a:solidFill>
              </a:rPr>
              <a:t>Drama &amp; Romance</a:t>
            </a:r>
          </a:p>
          <a:p>
            <a:pPr marL="285750" indent="-285750">
              <a:buFont typeface="Arial" panose="020B0604020202020204" pitchFamily="34" charset="0"/>
              <a:buChar char="•"/>
            </a:pPr>
            <a:r>
              <a:rPr lang="en-US" dirty="0">
                <a:solidFill>
                  <a:schemeClr val="bg1"/>
                </a:solidFill>
              </a:rPr>
              <a:t>Game-Show &amp; Reality-TV</a:t>
            </a:r>
          </a:p>
          <a:p>
            <a:pPr marL="285750" indent="-285750">
              <a:buFont typeface="Arial" panose="020B0604020202020204" pitchFamily="34" charset="0"/>
              <a:buChar char="•"/>
            </a:pPr>
            <a:r>
              <a:rPr lang="en-US" dirty="0">
                <a:solidFill>
                  <a:schemeClr val="bg1"/>
                </a:solidFill>
              </a:rPr>
              <a:t>War &amp; History</a:t>
            </a:r>
          </a:p>
          <a:p>
            <a:r>
              <a:rPr lang="en-US" dirty="0">
                <a:solidFill>
                  <a:schemeClr val="bg1"/>
                </a:solidFill>
              </a:rPr>
              <a:t>Genres with strong negative correlation</a:t>
            </a:r>
          </a:p>
          <a:p>
            <a:pPr marL="285750" indent="-285750">
              <a:buFont typeface="Arial" panose="020B0604020202020204" pitchFamily="34" charset="0"/>
              <a:buChar char="•"/>
            </a:pPr>
            <a:r>
              <a:rPr lang="en-US" dirty="0">
                <a:solidFill>
                  <a:schemeClr val="bg1"/>
                </a:solidFill>
              </a:rPr>
              <a:t>Animation &amp; Drama</a:t>
            </a:r>
          </a:p>
          <a:p>
            <a:pPr marL="285750" indent="-285750">
              <a:buFont typeface="Arial" panose="020B0604020202020204" pitchFamily="34" charset="0"/>
              <a:buChar char="•"/>
            </a:pPr>
            <a:r>
              <a:rPr lang="en-US" dirty="0">
                <a:solidFill>
                  <a:schemeClr val="bg1"/>
                </a:solidFill>
              </a:rPr>
              <a:t>Comedy &amp; Documentary</a:t>
            </a:r>
          </a:p>
        </p:txBody>
      </p:sp>
    </p:spTree>
    <p:extLst>
      <p:ext uri="{BB962C8B-B14F-4D97-AF65-F5344CB8AC3E}">
        <p14:creationId xmlns:p14="http://schemas.microsoft.com/office/powerpoint/2010/main" val="356864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76889-003A-4581-8E87-AEC1E749EB1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34" name="Content Placeholder 13">
            <a:extLst>
              <a:ext uri="{FF2B5EF4-FFF2-40B4-BE49-F238E27FC236}">
                <a16:creationId xmlns:a16="http://schemas.microsoft.com/office/drawing/2014/main" id="{2B20BA72-8412-485C-9DB1-8799ADDEB1D6}"/>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80% of the Crime, Mystery &amp; Romance movies are also categorized as Drama</a:t>
            </a:r>
          </a:p>
        </p:txBody>
      </p:sp>
      <p:pic>
        <p:nvPicPr>
          <p:cNvPr id="9" name="Content Placeholder 8" descr="A screenshot of a cell phone&#10;&#10;Description generated with very high confidence">
            <a:extLst>
              <a:ext uri="{FF2B5EF4-FFF2-40B4-BE49-F238E27FC236}">
                <a16:creationId xmlns:a16="http://schemas.microsoft.com/office/drawing/2014/main" id="{1D52C854-C27E-445B-989A-BFCFD1231C4C}"/>
              </a:ext>
            </a:extLst>
          </p:cNvPr>
          <p:cNvPicPr>
            <a:picLocks noGrp="1" noChangeAspect="1"/>
          </p:cNvPicPr>
          <p:nvPr>
            <p:ph sz="half" idx="2"/>
          </p:nvPr>
        </p:nvPicPr>
        <p:blipFill>
          <a:blip r:embed="rId2"/>
          <a:stretch>
            <a:fillRect/>
          </a:stretch>
        </p:blipFill>
        <p:spPr>
          <a:xfrm>
            <a:off x="320040" y="536209"/>
            <a:ext cx="3425609" cy="3540681"/>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E6F165C5-856D-4E67-8758-9A761ADB3BE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59" name="Straight Connector 5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2" name="Content Placeholder 6" descr="A screenshot of a cell phone&#10;&#10;Description generated with very high confidence">
            <a:extLst>
              <a:ext uri="{FF2B5EF4-FFF2-40B4-BE49-F238E27FC236}">
                <a16:creationId xmlns:a16="http://schemas.microsoft.com/office/drawing/2014/main" id="{E226F4E8-CD73-4B77-8E2E-0F075B33F64C}"/>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61" name="Straight Connector 6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617F2A4-0672-472D-A8AC-AC21CFFE4C8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5008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F3A86-6C57-42B4-93B1-7714FE5352A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14" name="Content Placeholder 13">
            <a:extLst>
              <a:ext uri="{FF2B5EF4-FFF2-40B4-BE49-F238E27FC236}">
                <a16:creationId xmlns:a16="http://schemas.microsoft.com/office/drawing/2014/main" id="{C4E3A2BB-BE2D-43F7-B8DF-941074225A50}"/>
              </a:ext>
            </a:extLst>
          </p:cNvPr>
          <p:cNvSpPr>
            <a:spLocks noGrp="1"/>
          </p:cNvSpPr>
          <p:nvPr>
            <p:ph sz="half" idx="1"/>
          </p:nvPr>
        </p:nvSpPr>
        <p:spPr>
          <a:xfrm>
            <a:off x="841973" y="5815698"/>
            <a:ext cx="10547286" cy="420001"/>
          </a:xfrm>
        </p:spPr>
        <p:txBody>
          <a:bodyPr vert="horz" lIns="91440" tIns="45720" rIns="91440" bIns="45720" rtlCol="0">
            <a:noAutofit/>
          </a:bodyPr>
          <a:lstStyle/>
          <a:p>
            <a:pPr marL="0" indent="0" algn="ctr">
              <a:buNone/>
            </a:pPr>
            <a:r>
              <a:rPr lang="en-US" sz="2000" dirty="0">
                <a:solidFill>
                  <a:srgbClr val="E04F4F"/>
                </a:solidFill>
              </a:rPr>
              <a:t>65% of Musical movies are Comedy, 60% of War movies are Drama, Half of Short movies are Comedies</a:t>
            </a:r>
          </a:p>
        </p:txBody>
      </p:sp>
      <p:pic>
        <p:nvPicPr>
          <p:cNvPr id="9" name="Content Placeholder 8" descr="A screenshot of a cell phone&#10;&#10;Description generated with very high confidence">
            <a:extLst>
              <a:ext uri="{FF2B5EF4-FFF2-40B4-BE49-F238E27FC236}">
                <a16:creationId xmlns:a16="http://schemas.microsoft.com/office/drawing/2014/main" id="{18A28391-2592-437A-A00E-A18AA3D1D1E5}"/>
              </a:ext>
            </a:extLst>
          </p:cNvPr>
          <p:cNvPicPr>
            <a:picLocks noGrp="1" noChangeAspect="1"/>
          </p:cNvPicPr>
          <p:nvPr>
            <p:ph sz="half" idx="2"/>
          </p:nvPr>
        </p:nvPicPr>
        <p:blipFill>
          <a:blip r:embed="rId2"/>
          <a:stretch>
            <a:fillRect/>
          </a:stretch>
        </p:blipFill>
        <p:spPr>
          <a:xfrm>
            <a:off x="320040" y="484417"/>
            <a:ext cx="3425609" cy="3644265"/>
          </a:xfrm>
          <a:prstGeom prst="rect">
            <a:avLst/>
          </a:prstGeom>
        </p:spPr>
      </p:pic>
      <p:pic>
        <p:nvPicPr>
          <p:cNvPr id="12" name="Content Placeholder 6" descr="A screenshot of a cell phone&#10;&#10;Description generated with very high confidence">
            <a:extLst>
              <a:ext uri="{FF2B5EF4-FFF2-40B4-BE49-F238E27FC236}">
                <a16:creationId xmlns:a16="http://schemas.microsoft.com/office/drawing/2014/main" id="{AD33DD6E-DBD9-4521-A49A-816672D353C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49" name="Straight Connector 4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ell phone&#10;&#10;Description generated with very high confidence">
            <a:extLst>
              <a:ext uri="{FF2B5EF4-FFF2-40B4-BE49-F238E27FC236}">
                <a16:creationId xmlns:a16="http://schemas.microsoft.com/office/drawing/2014/main" id="{69653C8E-173D-4A18-A46D-F2B8E0EFB405}"/>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51" name="Straight Connector 5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23A6B65D-C4E0-4FF0-AA01-F5030405822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396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3029-3AC0-43C4-8DE1-44B956E3044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[Sci-Fi, Adventure, Fantasy]</a:t>
            </a:r>
          </a:p>
        </p:txBody>
      </p:sp>
      <p:sp>
        <p:nvSpPr>
          <p:cNvPr id="30" name="Content Placeholder 15">
            <a:extLst>
              <a:ext uri="{FF2B5EF4-FFF2-40B4-BE49-F238E27FC236}">
                <a16:creationId xmlns:a16="http://schemas.microsoft.com/office/drawing/2014/main" id="{87BA7F3A-C6B5-4748-8013-9E361DE8AC6C}"/>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Adventure, Fantasy, Sci-Fi have 3 to 6 categories</a:t>
            </a:r>
          </a:p>
        </p:txBody>
      </p:sp>
      <p:pic>
        <p:nvPicPr>
          <p:cNvPr id="11" name="Picture 10" descr="A screenshot of a cell phone&#10;&#10;Description generated with high confidence">
            <a:extLst>
              <a:ext uri="{FF2B5EF4-FFF2-40B4-BE49-F238E27FC236}">
                <a16:creationId xmlns:a16="http://schemas.microsoft.com/office/drawing/2014/main" id="{5021624F-7B9D-42D2-9495-9E7513A075BF}"/>
              </a:ext>
            </a:extLst>
          </p:cNvPr>
          <p:cNvPicPr>
            <a:picLocks noChangeAspect="1"/>
          </p:cNvPicPr>
          <p:nvPr/>
        </p:nvPicPr>
        <p:blipFill>
          <a:blip r:embed="rId2"/>
          <a:stretch>
            <a:fillRect/>
          </a:stretch>
        </p:blipFill>
        <p:spPr>
          <a:xfrm>
            <a:off x="320040" y="679385"/>
            <a:ext cx="3425609" cy="3254328"/>
          </a:xfrm>
          <a:prstGeom prst="rect">
            <a:avLst/>
          </a:prstGeom>
        </p:spPr>
      </p:pic>
      <p:pic>
        <p:nvPicPr>
          <p:cNvPr id="14" name="Content Placeholder 6" descr="A screenshot of a cell phone&#10;&#10;Description generated with very high confidence">
            <a:extLst>
              <a:ext uri="{FF2B5EF4-FFF2-40B4-BE49-F238E27FC236}">
                <a16:creationId xmlns:a16="http://schemas.microsoft.com/office/drawing/2014/main" id="{562E88DD-82AC-4CEA-8D6D-BCB23BA6A7E1}"/>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50"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very high confidence">
            <a:extLst>
              <a:ext uri="{FF2B5EF4-FFF2-40B4-BE49-F238E27FC236}">
                <a16:creationId xmlns:a16="http://schemas.microsoft.com/office/drawing/2014/main" id="{F1527C6F-9DF5-4554-8879-255C6DEB16D4}"/>
              </a:ext>
            </a:extLst>
          </p:cNvPr>
          <p:cNvPicPr>
            <a:picLocks noGrp="1" noChangeAspect="1"/>
          </p:cNvPicPr>
          <p:nvPr>
            <p:ph sz="half" idx="2"/>
          </p:nvPr>
        </p:nvPicPr>
        <p:blipFill>
          <a:blip r:embed="rId4"/>
          <a:stretch>
            <a:fillRect/>
          </a:stretch>
        </p:blipFill>
        <p:spPr>
          <a:xfrm>
            <a:off x="8449725" y="702503"/>
            <a:ext cx="3423916" cy="3252720"/>
          </a:xfrm>
          <a:prstGeom prst="rect">
            <a:avLst/>
          </a:prstGeom>
        </p:spPr>
      </p:pic>
      <p:cxnSp>
        <p:nvCxnSpPr>
          <p:cNvPr id="55"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2A5B099-6F8C-49EF-A132-5A07ADB8DAB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3714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4AAED-CE6E-48D5-AFEC-10738FEE062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[Adult, Reality-TV, Western]</a:t>
            </a:r>
          </a:p>
        </p:txBody>
      </p:sp>
      <p:sp>
        <p:nvSpPr>
          <p:cNvPr id="18" name="Content Placeholder 17">
            <a:extLst>
              <a:ext uri="{FF2B5EF4-FFF2-40B4-BE49-F238E27FC236}">
                <a16:creationId xmlns:a16="http://schemas.microsoft.com/office/drawing/2014/main" id="{2BD62064-BD5E-4738-800C-EDC83705F21B}"/>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Adult, Reality-TV, Western are typically categorized to a single genre</a:t>
            </a:r>
          </a:p>
        </p:txBody>
      </p:sp>
      <p:pic>
        <p:nvPicPr>
          <p:cNvPr id="9" name="Content Placeholder 8" descr="A screenshot of a cell phone&#10;&#10;Description generated with very high confidence">
            <a:extLst>
              <a:ext uri="{FF2B5EF4-FFF2-40B4-BE49-F238E27FC236}">
                <a16:creationId xmlns:a16="http://schemas.microsoft.com/office/drawing/2014/main" id="{3685995E-D587-4E24-A9C8-632CEE99C73E}"/>
              </a:ext>
            </a:extLst>
          </p:cNvPr>
          <p:cNvPicPr>
            <a:picLocks noGrp="1" noChangeAspect="1"/>
          </p:cNvPicPr>
          <p:nvPr>
            <p:ph sz="half" idx="2"/>
          </p:nvPr>
        </p:nvPicPr>
        <p:blipFill>
          <a:blip r:embed="rId2"/>
          <a:stretch>
            <a:fillRect/>
          </a:stretch>
        </p:blipFill>
        <p:spPr>
          <a:xfrm>
            <a:off x="320040" y="679385"/>
            <a:ext cx="3425609" cy="3254328"/>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9D93CE60-B7B2-46F0-888C-6CD29373C115}"/>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36" name="Straight Connector 3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Content Placeholder 6" descr="A screenshot of a cell phone&#10;&#10;Description generated with very high confidence">
            <a:extLst>
              <a:ext uri="{FF2B5EF4-FFF2-40B4-BE49-F238E27FC236}">
                <a16:creationId xmlns:a16="http://schemas.microsoft.com/office/drawing/2014/main" id="{C7E8D4A0-0A1F-4C4A-80D1-A0C81AEA420B}"/>
              </a:ext>
            </a:extLst>
          </p:cNvPr>
          <p:cNvPicPr>
            <a:picLocks noChangeAspect="1"/>
          </p:cNvPicPr>
          <p:nvPr/>
        </p:nvPicPr>
        <p:blipFill>
          <a:blip r:embed="rId4"/>
          <a:stretch>
            <a:fillRect/>
          </a:stretch>
        </p:blipFill>
        <p:spPr>
          <a:xfrm>
            <a:off x="8449725" y="702503"/>
            <a:ext cx="3423916" cy="3252720"/>
          </a:xfrm>
          <a:prstGeom prst="rect">
            <a:avLst/>
          </a:prstGeom>
        </p:spPr>
      </p:pic>
      <p:cxnSp>
        <p:nvCxnSpPr>
          <p:cNvPr id="38" name="Straight Connector 3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16316BB-9CD0-4F12-B26E-98DE58F2A1F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4609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cxnSp>
        <p:nvCxnSpPr>
          <p:cNvPr id="75" name="Straight Connector 7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7273BA3-16AB-4549-8358-DBDB8C962211}"/>
              </a:ext>
            </a:extLst>
          </p:cNvPr>
          <p:cNvPicPr>
            <a:picLocks noChangeAspect="1"/>
          </p:cNvPicPr>
          <p:nvPr/>
        </p:nvPicPr>
        <p:blipFill>
          <a:blip r:embed="rId2"/>
          <a:stretch>
            <a:fillRect/>
          </a:stretch>
        </p:blipFill>
        <p:spPr>
          <a:xfrm>
            <a:off x="122694" y="1286596"/>
            <a:ext cx="3775899" cy="937858"/>
          </a:xfrm>
          <a:prstGeom prst="rect">
            <a:avLst/>
          </a:prstGeom>
        </p:spPr>
      </p:pic>
      <p:sp>
        <p:nvSpPr>
          <p:cNvPr id="52" name="Content Placeholder 17">
            <a:extLst>
              <a:ext uri="{FF2B5EF4-FFF2-40B4-BE49-F238E27FC236}">
                <a16:creationId xmlns:a16="http://schemas.microsoft.com/office/drawing/2014/main" id="{4E9C9B85-9A5D-4DD6-AC26-C4E608B5ED83}"/>
              </a:ext>
            </a:extLst>
          </p:cNvPr>
          <p:cNvSpPr txBox="1">
            <a:spLocks/>
          </p:cNvSpPr>
          <p:nvPr/>
        </p:nvSpPr>
        <p:spPr>
          <a:xfrm>
            <a:off x="827355" y="2490816"/>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HTML Tags</a:t>
            </a:r>
          </a:p>
        </p:txBody>
      </p:sp>
      <p:cxnSp>
        <p:nvCxnSpPr>
          <p:cNvPr id="53" name="Connector: Curved 52">
            <a:extLst>
              <a:ext uri="{FF2B5EF4-FFF2-40B4-BE49-F238E27FC236}">
                <a16:creationId xmlns:a16="http://schemas.microsoft.com/office/drawing/2014/main" id="{A026D457-463C-48E3-A3CE-47AC43B8C328}"/>
              </a:ext>
            </a:extLst>
          </p:cNvPr>
          <p:cNvCxnSpPr>
            <a:cxnSpLocks/>
          </p:cNvCxnSpPr>
          <p:nvPr/>
        </p:nvCxnSpPr>
        <p:spPr>
          <a:xfrm rot="10800000" flipV="1">
            <a:off x="1314858" y="1510882"/>
            <a:ext cx="1394231" cy="583158"/>
          </a:xfrm>
          <a:prstGeom prst="curvedConnector3">
            <a:avLst>
              <a:gd name="adj1" fmla="val -6494"/>
            </a:avLst>
          </a:prstGeom>
          <a:ln w="28575">
            <a:solidFill>
              <a:srgbClr val="E05050"/>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7">
            <a:extLst>
              <a:ext uri="{FF2B5EF4-FFF2-40B4-BE49-F238E27FC236}">
                <a16:creationId xmlns:a16="http://schemas.microsoft.com/office/drawing/2014/main" id="{04D9E850-05E4-4566-B5AA-BFDAC8DBCA43}"/>
              </a:ext>
            </a:extLst>
          </p:cNvPr>
          <p:cNvSpPr txBox="1">
            <a:spLocks/>
          </p:cNvSpPr>
          <p:nvPr/>
        </p:nvSpPr>
        <p:spPr>
          <a:xfrm>
            <a:off x="8590722" y="3632828"/>
            <a:ext cx="3145053"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Keep only alphabetic strings</a:t>
            </a:r>
          </a:p>
        </p:txBody>
      </p:sp>
      <p:pic>
        <p:nvPicPr>
          <p:cNvPr id="57" name="Picture 56">
            <a:extLst>
              <a:ext uri="{FF2B5EF4-FFF2-40B4-BE49-F238E27FC236}">
                <a16:creationId xmlns:a16="http://schemas.microsoft.com/office/drawing/2014/main" id="{4175E3A4-F720-40B3-A3DC-222213368588}"/>
              </a:ext>
            </a:extLst>
          </p:cNvPr>
          <p:cNvPicPr>
            <a:picLocks noChangeAspect="1"/>
          </p:cNvPicPr>
          <p:nvPr/>
        </p:nvPicPr>
        <p:blipFill>
          <a:blip r:embed="rId3"/>
          <a:stretch>
            <a:fillRect/>
          </a:stretch>
        </p:blipFill>
        <p:spPr>
          <a:xfrm>
            <a:off x="8275300" y="2881358"/>
            <a:ext cx="3775899" cy="592297"/>
          </a:xfrm>
          <a:prstGeom prst="rect">
            <a:avLst/>
          </a:prstGeom>
        </p:spPr>
      </p:pic>
      <p:pic>
        <p:nvPicPr>
          <p:cNvPr id="59" name="Content Placeholder 11">
            <a:extLst>
              <a:ext uri="{FF2B5EF4-FFF2-40B4-BE49-F238E27FC236}">
                <a16:creationId xmlns:a16="http://schemas.microsoft.com/office/drawing/2014/main" id="{256C6CCB-14FD-45B1-919A-65619920860C}"/>
              </a:ext>
            </a:extLst>
          </p:cNvPr>
          <p:cNvPicPr>
            <a:picLocks noChangeAspect="1"/>
          </p:cNvPicPr>
          <p:nvPr/>
        </p:nvPicPr>
        <p:blipFill>
          <a:blip r:embed="rId4"/>
          <a:stretch>
            <a:fillRect/>
          </a:stretch>
        </p:blipFill>
        <p:spPr>
          <a:xfrm>
            <a:off x="4862937" y="843326"/>
            <a:ext cx="2438503" cy="1530160"/>
          </a:xfrm>
          <a:prstGeom prst="rect">
            <a:avLst/>
          </a:prstGeom>
        </p:spPr>
      </p:pic>
      <p:sp>
        <p:nvSpPr>
          <p:cNvPr id="61" name="Content Placeholder 17">
            <a:extLst>
              <a:ext uri="{FF2B5EF4-FFF2-40B4-BE49-F238E27FC236}">
                <a16:creationId xmlns:a16="http://schemas.microsoft.com/office/drawing/2014/main" id="{4FB76C2B-2F1B-46D9-93CE-11A091E8D47A}"/>
              </a:ext>
            </a:extLst>
          </p:cNvPr>
          <p:cNvSpPr txBox="1">
            <a:spLocks/>
          </p:cNvSpPr>
          <p:nvPr/>
        </p:nvSpPr>
        <p:spPr>
          <a:xfrm>
            <a:off x="4855854" y="2534353"/>
            <a:ext cx="2273990"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Punctuations</a:t>
            </a:r>
          </a:p>
        </p:txBody>
      </p:sp>
      <p:pic>
        <p:nvPicPr>
          <p:cNvPr id="63" name="Picture 62">
            <a:extLst>
              <a:ext uri="{FF2B5EF4-FFF2-40B4-BE49-F238E27FC236}">
                <a16:creationId xmlns:a16="http://schemas.microsoft.com/office/drawing/2014/main" id="{402597F6-7E80-41A4-A901-0E3C203FA153}"/>
              </a:ext>
            </a:extLst>
          </p:cNvPr>
          <p:cNvPicPr>
            <a:picLocks noChangeAspect="1"/>
          </p:cNvPicPr>
          <p:nvPr/>
        </p:nvPicPr>
        <p:blipFill>
          <a:blip r:embed="rId5"/>
          <a:stretch>
            <a:fillRect/>
          </a:stretch>
        </p:blipFill>
        <p:spPr>
          <a:xfrm>
            <a:off x="9030201" y="269867"/>
            <a:ext cx="2438503" cy="1324900"/>
          </a:xfrm>
          <a:prstGeom prst="rect">
            <a:avLst/>
          </a:prstGeom>
        </p:spPr>
      </p:pic>
      <p:sp>
        <p:nvSpPr>
          <p:cNvPr id="68" name="Content Placeholder 17">
            <a:extLst>
              <a:ext uri="{FF2B5EF4-FFF2-40B4-BE49-F238E27FC236}">
                <a16:creationId xmlns:a16="http://schemas.microsoft.com/office/drawing/2014/main" id="{6F239464-EECC-4F68-81DB-F1D686BBB2B8}"/>
              </a:ext>
            </a:extLst>
          </p:cNvPr>
          <p:cNvSpPr txBox="1">
            <a:spLocks/>
          </p:cNvSpPr>
          <p:nvPr/>
        </p:nvSpPr>
        <p:spPr>
          <a:xfrm>
            <a:off x="9048310" y="1755634"/>
            <a:ext cx="2438503" cy="748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Convert accented characters to ASCII</a:t>
            </a:r>
          </a:p>
        </p:txBody>
      </p:sp>
    </p:spTree>
    <p:extLst>
      <p:ext uri="{BB962C8B-B14F-4D97-AF65-F5344CB8AC3E}">
        <p14:creationId xmlns:p14="http://schemas.microsoft.com/office/powerpoint/2010/main" val="714503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pic>
        <p:nvPicPr>
          <p:cNvPr id="6" name="Content Placeholder 5">
            <a:extLst>
              <a:ext uri="{FF2B5EF4-FFF2-40B4-BE49-F238E27FC236}">
                <a16:creationId xmlns:a16="http://schemas.microsoft.com/office/drawing/2014/main" id="{35EE4C56-A01E-45F2-A33E-B6F09BB0C38E}"/>
              </a:ext>
            </a:extLst>
          </p:cNvPr>
          <p:cNvPicPr>
            <a:picLocks noGrp="1" noChangeAspect="1"/>
          </p:cNvPicPr>
          <p:nvPr>
            <p:ph sz="half" idx="2"/>
          </p:nvPr>
        </p:nvPicPr>
        <p:blipFill>
          <a:blip r:embed="rId2"/>
          <a:stretch>
            <a:fillRect/>
          </a:stretch>
        </p:blipFill>
        <p:spPr>
          <a:xfrm>
            <a:off x="8504729" y="1536633"/>
            <a:ext cx="3425609" cy="1070502"/>
          </a:xfrm>
          <a:prstGeom prst="rect">
            <a:avLst/>
          </a:prstGeom>
        </p:spPr>
      </p:pic>
      <p:pic>
        <p:nvPicPr>
          <p:cNvPr id="4" name="Picture 3">
            <a:extLst>
              <a:ext uri="{FF2B5EF4-FFF2-40B4-BE49-F238E27FC236}">
                <a16:creationId xmlns:a16="http://schemas.microsoft.com/office/drawing/2014/main" id="{FEC08814-12CB-4B6C-8467-455FA1C73781}"/>
              </a:ext>
            </a:extLst>
          </p:cNvPr>
          <p:cNvPicPr>
            <a:picLocks noChangeAspect="1"/>
          </p:cNvPicPr>
          <p:nvPr/>
        </p:nvPicPr>
        <p:blipFill>
          <a:blip r:embed="rId3"/>
          <a:stretch>
            <a:fillRect/>
          </a:stretch>
        </p:blipFill>
        <p:spPr>
          <a:xfrm>
            <a:off x="410097" y="1430757"/>
            <a:ext cx="3433324" cy="982773"/>
          </a:xfrm>
          <a:prstGeom prst="rect">
            <a:avLst/>
          </a:prstGeom>
        </p:spPr>
      </p:pic>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E85A23B-9148-4F2B-8F5D-622FF8277BC5}"/>
              </a:ext>
            </a:extLst>
          </p:cNvPr>
          <p:cNvPicPr>
            <a:picLocks noChangeAspect="1"/>
          </p:cNvPicPr>
          <p:nvPr/>
        </p:nvPicPr>
        <p:blipFill>
          <a:blip r:embed="rId4"/>
          <a:stretch>
            <a:fillRect/>
          </a:stretch>
        </p:blipFill>
        <p:spPr>
          <a:xfrm>
            <a:off x="4418712" y="731134"/>
            <a:ext cx="3423916" cy="3163302"/>
          </a:xfrm>
          <a:prstGeom prst="rect">
            <a:avLst/>
          </a:prstGeom>
        </p:spPr>
      </p:pic>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Content Placeholder 17">
            <a:extLst>
              <a:ext uri="{FF2B5EF4-FFF2-40B4-BE49-F238E27FC236}">
                <a16:creationId xmlns:a16="http://schemas.microsoft.com/office/drawing/2014/main" id="{7530E7BF-6441-47D7-B3DE-130702A4FD81}"/>
              </a:ext>
            </a:extLst>
          </p:cNvPr>
          <p:cNvSpPr txBox="1">
            <a:spLocks/>
          </p:cNvSpPr>
          <p:nvPr/>
        </p:nvSpPr>
        <p:spPr>
          <a:xfrm>
            <a:off x="989764" y="2674360"/>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Stop words removal</a:t>
            </a:r>
          </a:p>
        </p:txBody>
      </p:sp>
      <p:sp>
        <p:nvSpPr>
          <p:cNvPr id="25" name="Content Placeholder 17">
            <a:extLst>
              <a:ext uri="{FF2B5EF4-FFF2-40B4-BE49-F238E27FC236}">
                <a16:creationId xmlns:a16="http://schemas.microsoft.com/office/drawing/2014/main" id="{21197E68-6DE7-4F92-9AF1-CE2170979C63}"/>
              </a:ext>
            </a:extLst>
          </p:cNvPr>
          <p:cNvSpPr txBox="1">
            <a:spLocks/>
          </p:cNvSpPr>
          <p:nvPr/>
        </p:nvSpPr>
        <p:spPr>
          <a:xfrm>
            <a:off x="8881801" y="2808179"/>
            <a:ext cx="2671464"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Lower casing all the words</a:t>
            </a:r>
          </a:p>
        </p:txBody>
      </p:sp>
      <p:sp>
        <p:nvSpPr>
          <p:cNvPr id="26" name="Content Placeholder 17">
            <a:extLst>
              <a:ext uri="{FF2B5EF4-FFF2-40B4-BE49-F238E27FC236}">
                <a16:creationId xmlns:a16="http://schemas.microsoft.com/office/drawing/2014/main" id="{D4B4A1A0-6FAB-42EF-B801-CE3A6F9788A8}"/>
              </a:ext>
            </a:extLst>
          </p:cNvPr>
          <p:cNvSpPr txBox="1">
            <a:spLocks/>
          </p:cNvSpPr>
          <p:nvPr/>
        </p:nvSpPr>
        <p:spPr>
          <a:xfrm>
            <a:off x="4984540" y="4024561"/>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Lemmatization</a:t>
            </a:r>
          </a:p>
        </p:txBody>
      </p:sp>
    </p:spTree>
    <p:extLst>
      <p:ext uri="{BB962C8B-B14F-4D97-AF65-F5344CB8AC3E}">
        <p14:creationId xmlns:p14="http://schemas.microsoft.com/office/powerpoint/2010/main" val="174080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F2021D-50FA-4DE8-82D2-566A4881A7A7}"/>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Types of Classification Tasks</a:t>
            </a:r>
          </a:p>
        </p:txBody>
      </p:sp>
      <p:sp>
        <p:nvSpPr>
          <p:cNvPr id="36" name="Content Placeholder 2">
            <a:extLst>
              <a:ext uri="{FF2B5EF4-FFF2-40B4-BE49-F238E27FC236}">
                <a16:creationId xmlns:a16="http://schemas.microsoft.com/office/drawing/2014/main" id="{32134068-7620-44B2-A3E1-B1C4792883F4}"/>
              </a:ext>
            </a:extLst>
          </p:cNvPr>
          <p:cNvSpPr>
            <a:spLocks noGrp="1"/>
          </p:cNvSpPr>
          <p:nvPr>
            <p:ph idx="1"/>
          </p:nvPr>
        </p:nvSpPr>
        <p:spPr>
          <a:xfrm>
            <a:off x="366592" y="5308486"/>
            <a:ext cx="2068170" cy="577102"/>
          </a:xfrm>
        </p:spPr>
        <p:txBody>
          <a:bodyPr>
            <a:normAutofit lnSpcReduction="10000"/>
          </a:bodyPr>
          <a:lstStyle/>
          <a:p>
            <a:pPr marL="0" indent="0">
              <a:buNone/>
            </a:pPr>
            <a:r>
              <a:rPr lang="en-US" sz="1800" dirty="0">
                <a:solidFill>
                  <a:srgbClr val="FF0000"/>
                </a:solidFill>
              </a:rPr>
              <a:t>Binary Classification: </a:t>
            </a:r>
            <a:r>
              <a:rPr lang="en-US" sz="1800" dirty="0"/>
              <a:t>Only 2 choices</a:t>
            </a:r>
          </a:p>
        </p:txBody>
      </p:sp>
      <p:pic>
        <p:nvPicPr>
          <p:cNvPr id="11" name="Picture 10">
            <a:extLst>
              <a:ext uri="{FF2B5EF4-FFF2-40B4-BE49-F238E27FC236}">
                <a16:creationId xmlns:a16="http://schemas.microsoft.com/office/drawing/2014/main" id="{E566F990-1606-48CF-9375-EE4375E37C46}"/>
              </a:ext>
            </a:extLst>
          </p:cNvPr>
          <p:cNvPicPr>
            <a:picLocks noChangeAspect="1"/>
          </p:cNvPicPr>
          <p:nvPr/>
        </p:nvPicPr>
        <p:blipFill>
          <a:blip r:embed="rId2"/>
          <a:stretch>
            <a:fillRect/>
          </a:stretch>
        </p:blipFill>
        <p:spPr>
          <a:xfrm>
            <a:off x="2937567" y="3517804"/>
            <a:ext cx="5803625" cy="3150909"/>
          </a:xfrm>
          <a:prstGeom prst="rect">
            <a:avLst/>
          </a:prstGeom>
        </p:spPr>
      </p:pic>
      <p:sp>
        <p:nvSpPr>
          <p:cNvPr id="20" name="Content Placeholder 2">
            <a:extLst>
              <a:ext uri="{FF2B5EF4-FFF2-40B4-BE49-F238E27FC236}">
                <a16:creationId xmlns:a16="http://schemas.microsoft.com/office/drawing/2014/main" id="{D5AEECA3-CAAD-4CDF-95D9-F3A31ED70993}"/>
              </a:ext>
            </a:extLst>
          </p:cNvPr>
          <p:cNvSpPr txBox="1">
            <a:spLocks/>
          </p:cNvSpPr>
          <p:nvPr/>
        </p:nvSpPr>
        <p:spPr>
          <a:xfrm>
            <a:off x="5982407" y="282096"/>
            <a:ext cx="2586538" cy="114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rPr>
              <a:t>Multi-class Classification: </a:t>
            </a:r>
            <a:r>
              <a:rPr lang="en-US" sz="1800" dirty="0"/>
              <a:t>Each observation is assigned to one and only one class</a:t>
            </a:r>
          </a:p>
        </p:txBody>
      </p:sp>
      <p:sp>
        <p:nvSpPr>
          <p:cNvPr id="23" name="Content Placeholder 2">
            <a:extLst>
              <a:ext uri="{FF2B5EF4-FFF2-40B4-BE49-F238E27FC236}">
                <a16:creationId xmlns:a16="http://schemas.microsoft.com/office/drawing/2014/main" id="{E1943B46-AD17-467B-9DF7-8C9EB1E34725}"/>
              </a:ext>
            </a:extLst>
          </p:cNvPr>
          <p:cNvSpPr txBox="1">
            <a:spLocks/>
          </p:cNvSpPr>
          <p:nvPr/>
        </p:nvSpPr>
        <p:spPr>
          <a:xfrm>
            <a:off x="9760109" y="5093258"/>
            <a:ext cx="2334845" cy="10982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B050"/>
                </a:solidFill>
              </a:rPr>
              <a:t>Multi-label Classification: </a:t>
            </a:r>
            <a:r>
              <a:rPr lang="en-US" sz="1800" dirty="0"/>
              <a:t>Each observation can be classified into multiple classes</a:t>
            </a:r>
          </a:p>
        </p:txBody>
      </p:sp>
      <p:cxnSp>
        <p:nvCxnSpPr>
          <p:cNvPr id="15" name="Straight Arrow Connector 14">
            <a:extLst>
              <a:ext uri="{FF2B5EF4-FFF2-40B4-BE49-F238E27FC236}">
                <a16:creationId xmlns:a16="http://schemas.microsoft.com/office/drawing/2014/main" id="{CD60E7AE-A5AA-420B-B67C-913AD9E11D3D}"/>
              </a:ext>
            </a:extLst>
          </p:cNvPr>
          <p:cNvCxnSpPr>
            <a:cxnSpLocks/>
            <a:stCxn id="36" idx="3"/>
          </p:cNvCxnSpPr>
          <p:nvPr/>
        </p:nvCxnSpPr>
        <p:spPr>
          <a:xfrm>
            <a:off x="2434762" y="5597037"/>
            <a:ext cx="593550" cy="7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2F0A21-0EF8-41FF-8F5C-BDA3C07D45BA}"/>
              </a:ext>
            </a:extLst>
          </p:cNvPr>
          <p:cNvPicPr>
            <a:picLocks noChangeAspect="1"/>
          </p:cNvPicPr>
          <p:nvPr/>
        </p:nvPicPr>
        <p:blipFill>
          <a:blip r:embed="rId3"/>
          <a:stretch>
            <a:fillRect/>
          </a:stretch>
        </p:blipFill>
        <p:spPr>
          <a:xfrm>
            <a:off x="8856834" y="138229"/>
            <a:ext cx="2893058" cy="3534035"/>
          </a:xfrm>
          <a:prstGeom prst="rect">
            <a:avLst/>
          </a:prstGeom>
        </p:spPr>
      </p:pic>
      <p:cxnSp>
        <p:nvCxnSpPr>
          <p:cNvPr id="28" name="Straight Arrow Connector 27">
            <a:extLst>
              <a:ext uri="{FF2B5EF4-FFF2-40B4-BE49-F238E27FC236}">
                <a16:creationId xmlns:a16="http://schemas.microsoft.com/office/drawing/2014/main" id="{B5E0D203-1F35-4FA7-94F9-2EF23CD6D142}"/>
              </a:ext>
            </a:extLst>
          </p:cNvPr>
          <p:cNvCxnSpPr>
            <a:cxnSpLocks/>
            <a:stCxn id="20" idx="3"/>
            <a:endCxn id="21" idx="1"/>
          </p:cNvCxnSpPr>
          <p:nvPr/>
        </p:nvCxnSpPr>
        <p:spPr>
          <a:xfrm>
            <a:off x="8568945" y="852753"/>
            <a:ext cx="1914974" cy="3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C4D680-67BA-4A38-8220-274653A45751}"/>
              </a:ext>
            </a:extLst>
          </p:cNvPr>
          <p:cNvSpPr/>
          <p:nvPr/>
        </p:nvSpPr>
        <p:spPr>
          <a:xfrm>
            <a:off x="10483919" y="760491"/>
            <a:ext cx="452673" cy="192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F16BA8E-77BF-43BE-9829-9FF76828F54B}"/>
              </a:ext>
            </a:extLst>
          </p:cNvPr>
          <p:cNvCxnSpPr>
            <a:cxnSpLocks/>
            <a:stCxn id="20" idx="2"/>
            <a:endCxn id="11" idx="0"/>
          </p:cNvCxnSpPr>
          <p:nvPr/>
        </p:nvCxnSpPr>
        <p:spPr>
          <a:xfrm flipH="1">
            <a:off x="5839380" y="1423409"/>
            <a:ext cx="1436296" cy="20943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0B6AF70-E5DC-49CF-AB92-6748320CD3C5}"/>
              </a:ext>
            </a:extLst>
          </p:cNvPr>
          <p:cNvSpPr/>
          <p:nvPr/>
        </p:nvSpPr>
        <p:spPr>
          <a:xfrm>
            <a:off x="10483919" y="948758"/>
            <a:ext cx="959667" cy="3084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38E2B79-71DF-4C05-BE08-8A2A2F796AF1}"/>
              </a:ext>
            </a:extLst>
          </p:cNvPr>
          <p:cNvCxnSpPr>
            <a:cxnSpLocks/>
            <a:stCxn id="23" idx="0"/>
            <a:endCxn id="41" idx="2"/>
          </p:cNvCxnSpPr>
          <p:nvPr/>
        </p:nvCxnSpPr>
        <p:spPr>
          <a:xfrm flipV="1">
            <a:off x="10927532" y="1257220"/>
            <a:ext cx="36221" cy="38360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34F3D-B2AC-4C43-88B8-F523F4582D61}"/>
              </a:ext>
            </a:extLst>
          </p:cNvPr>
          <p:cNvCxnSpPr>
            <a:cxnSpLocks/>
            <a:stCxn id="23" idx="1"/>
          </p:cNvCxnSpPr>
          <p:nvPr/>
        </p:nvCxnSpPr>
        <p:spPr>
          <a:xfrm flipH="1">
            <a:off x="8294593" y="5642384"/>
            <a:ext cx="14655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52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Modeling</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58697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CA6A-443D-48C9-B426-9763091BAC58}"/>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Modeling Overview</a:t>
            </a:r>
          </a:p>
        </p:txBody>
      </p:sp>
      <p:cxnSp>
        <p:nvCxnSpPr>
          <p:cNvPr id="26" name="Straight Connector 2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4F992-80DB-45F3-AA98-7F291C14138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Type: Supervised Learning</a:t>
            </a:r>
          </a:p>
          <a:p>
            <a:r>
              <a:rPr lang="en-US" sz="2000" dirty="0">
                <a:solidFill>
                  <a:schemeClr val="bg1"/>
                </a:solidFill>
              </a:rPr>
              <a:t>Classification (Multi-label) Problem with 27 labels</a:t>
            </a:r>
          </a:p>
          <a:p>
            <a:r>
              <a:rPr lang="en-US" sz="2000" dirty="0">
                <a:solidFill>
                  <a:schemeClr val="bg1"/>
                </a:solidFill>
              </a:rPr>
              <a:t>Pipeline consists of</a:t>
            </a:r>
          </a:p>
          <a:p>
            <a:pPr lvl="1"/>
            <a:r>
              <a:rPr lang="en-US" sz="1600" dirty="0">
                <a:solidFill>
                  <a:schemeClr val="bg1"/>
                </a:solidFill>
              </a:rPr>
              <a:t>Encoder</a:t>
            </a:r>
          </a:p>
          <a:p>
            <a:pPr lvl="1"/>
            <a:r>
              <a:rPr lang="en-US" sz="1600" dirty="0">
                <a:solidFill>
                  <a:schemeClr val="bg1"/>
                </a:solidFill>
              </a:rPr>
              <a:t>Classification Model</a:t>
            </a:r>
          </a:p>
        </p:txBody>
      </p:sp>
      <p:sp>
        <p:nvSpPr>
          <p:cNvPr id="5" name="Footer Placeholder 4">
            <a:extLst>
              <a:ext uri="{FF2B5EF4-FFF2-40B4-BE49-F238E27FC236}">
                <a16:creationId xmlns:a16="http://schemas.microsoft.com/office/drawing/2014/main" id="{81F150A8-1682-44A5-8042-64DD34DEF1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6" name="Rectangle 2">
            <a:extLst>
              <a:ext uri="{FF2B5EF4-FFF2-40B4-BE49-F238E27FC236}">
                <a16:creationId xmlns:a16="http://schemas.microsoft.com/office/drawing/2014/main" id="{5108F33C-0554-4040-BF4E-F9A1E9B192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865635A-216B-4675-93F7-B4B35424372A}"/>
              </a:ext>
            </a:extLst>
          </p:cNvPr>
          <p:cNvPicPr>
            <a:picLocks noChangeAspect="1"/>
          </p:cNvPicPr>
          <p:nvPr/>
        </p:nvPicPr>
        <p:blipFill>
          <a:blip r:embed="rId2"/>
          <a:stretch>
            <a:fillRect/>
          </a:stretch>
        </p:blipFill>
        <p:spPr>
          <a:xfrm>
            <a:off x="5047761" y="981091"/>
            <a:ext cx="6963236" cy="4942355"/>
          </a:xfrm>
          <a:prstGeom prst="rect">
            <a:avLst/>
          </a:prstGeom>
        </p:spPr>
      </p:pic>
    </p:spTree>
    <p:extLst>
      <p:ext uri="{BB962C8B-B14F-4D97-AF65-F5344CB8AC3E}">
        <p14:creationId xmlns:p14="http://schemas.microsoft.com/office/powerpoint/2010/main" val="369366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2ED095-2F91-42F6-87BC-5B0D5759ACAB}"/>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Train/Test Split</a:t>
            </a:r>
          </a:p>
        </p:txBody>
      </p:sp>
      <p:cxnSp>
        <p:nvCxnSpPr>
          <p:cNvPr id="15" name="Straight Connector 14">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960C25-ACE5-46A2-85D0-C30B85605CFD}"/>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Imbalanced Data with genre occurrences ranging from 61 (Adult) to 45891 (Drama)</a:t>
            </a:r>
          </a:p>
          <a:p>
            <a:r>
              <a:rPr lang="en-US" sz="2000">
                <a:solidFill>
                  <a:schemeClr val="bg1"/>
                </a:solidFill>
              </a:rPr>
              <a:t>Train/Test split such that</a:t>
            </a:r>
          </a:p>
          <a:p>
            <a:pPr lvl="1"/>
            <a:r>
              <a:rPr lang="en-US" sz="2000">
                <a:solidFill>
                  <a:schemeClr val="bg1"/>
                </a:solidFill>
              </a:rPr>
              <a:t>At least 60% of the samples in the training set</a:t>
            </a:r>
          </a:p>
          <a:p>
            <a:pPr lvl="1"/>
            <a:r>
              <a:rPr lang="en-US" sz="2000">
                <a:solidFill>
                  <a:schemeClr val="bg1"/>
                </a:solidFill>
              </a:rPr>
              <a:t>At least 15% of the samples in the test set</a:t>
            </a:r>
          </a:p>
        </p:txBody>
      </p:sp>
      <p:pic>
        <p:nvPicPr>
          <p:cNvPr id="6" name="Content Placeholder 5">
            <a:extLst>
              <a:ext uri="{FF2B5EF4-FFF2-40B4-BE49-F238E27FC236}">
                <a16:creationId xmlns:a16="http://schemas.microsoft.com/office/drawing/2014/main" id="{ABC2EA91-2BDB-41A3-82D1-FC21202BBF50}"/>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090892" y="1367073"/>
            <a:ext cx="6881328" cy="3815195"/>
          </a:xfrm>
          <a:prstGeom prst="rect">
            <a:avLst/>
          </a:prstGeom>
          <a:noFill/>
        </p:spPr>
      </p:pic>
      <p:sp>
        <p:nvSpPr>
          <p:cNvPr id="5" name="Footer Placeholder 4">
            <a:extLst>
              <a:ext uri="{FF2B5EF4-FFF2-40B4-BE49-F238E27FC236}">
                <a16:creationId xmlns:a16="http://schemas.microsoft.com/office/drawing/2014/main" id="{941FD8EF-6BC8-489C-84E8-C560796D4B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2672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600" dirty="0"/>
              <a:t>Evaluation Metric – Overall F1 Score</a:t>
            </a:r>
            <a:endParaRPr lang="en-US" sz="3400" dirty="0"/>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4" name="Rectangle 3">
            <a:extLst>
              <a:ext uri="{FF2B5EF4-FFF2-40B4-BE49-F238E27FC236}">
                <a16:creationId xmlns:a16="http://schemas.microsoft.com/office/drawing/2014/main" id="{8EEEDB60-958B-44A2-9BAB-03349127CD93}"/>
              </a:ext>
            </a:extLst>
          </p:cNvPr>
          <p:cNvSpPr/>
          <p:nvPr/>
        </p:nvSpPr>
        <p:spPr>
          <a:xfrm>
            <a:off x="838200" y="4728415"/>
            <a:ext cx="10080075" cy="523220"/>
          </a:xfrm>
          <a:prstGeom prst="rect">
            <a:avLst/>
          </a:prstGeom>
        </p:spPr>
        <p:txBody>
          <a:bodyPr wrap="square">
            <a:spAutoFit/>
          </a:bodyPr>
          <a:lstStyle/>
          <a:p>
            <a:pPr lvl="0"/>
            <a:r>
              <a:rPr lang="en-US" sz="2800" dirty="0">
                <a:solidFill>
                  <a:srgbClr val="00B050"/>
                </a:solidFill>
              </a:rPr>
              <a:t>Overall F1 Score </a:t>
            </a:r>
            <a:r>
              <a:rPr lang="en-US" sz="2800" dirty="0"/>
              <a:t>= Weighted Average of individual Genre F1 Score</a:t>
            </a:r>
          </a:p>
        </p:txBody>
      </p:sp>
    </p:spTree>
    <p:extLst>
      <p:ext uri="{BB962C8B-B14F-4D97-AF65-F5344CB8AC3E}">
        <p14:creationId xmlns:p14="http://schemas.microsoft.com/office/powerpoint/2010/main" val="7281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400" dirty="0"/>
              <a:t>Multi-Label Algorithm + Text Encoder + Classifiers</a:t>
            </a:r>
          </a:p>
        </p:txBody>
      </p:sp>
      <p:sp>
        <p:nvSpPr>
          <p:cNvPr id="19" name="Freeform: Shape 1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4">
            <a:extLst>
              <a:ext uri="{FF2B5EF4-FFF2-40B4-BE49-F238E27FC236}">
                <a16:creationId xmlns:a16="http://schemas.microsoft.com/office/drawing/2014/main" id="{C1759BC4-928B-4D59-9902-9E0336F625A5}"/>
              </a:ext>
            </a:extLst>
          </p:cNvPr>
          <p:cNvGraphicFramePr>
            <a:graphicFrameLocks noGrp="1"/>
          </p:cNvGraphicFramePr>
          <p:nvPr>
            <p:ph idx="1"/>
            <p:extLst>
              <p:ext uri="{D42A27DB-BD31-4B8C-83A1-F6EECF244321}">
                <p14:modId xmlns:p14="http://schemas.microsoft.com/office/powerpoint/2010/main" val="35527014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04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Multi-Label Classification Algorithms</a:t>
            </a:r>
          </a:p>
        </p:txBody>
      </p:sp>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76EF73-B585-4A47-8A76-6CD53A2E9A90}"/>
              </a:ext>
            </a:extLst>
          </p:cNvPr>
          <p:cNvPicPr>
            <a:picLocks noChangeAspect="1"/>
          </p:cNvPicPr>
          <p:nvPr/>
        </p:nvPicPr>
        <p:blipFill>
          <a:blip r:embed="rId2"/>
          <a:stretch>
            <a:fillRect/>
          </a:stretch>
        </p:blipFill>
        <p:spPr>
          <a:xfrm>
            <a:off x="95420" y="2831971"/>
            <a:ext cx="1362495" cy="1355435"/>
          </a:xfrm>
          <a:prstGeom prst="rect">
            <a:avLst/>
          </a:prstGeom>
        </p:spPr>
      </p:pic>
      <p:pic>
        <p:nvPicPr>
          <p:cNvPr id="19" name="Picture 18">
            <a:extLst>
              <a:ext uri="{FF2B5EF4-FFF2-40B4-BE49-F238E27FC236}">
                <a16:creationId xmlns:a16="http://schemas.microsoft.com/office/drawing/2014/main" id="{70779362-9D07-4778-85E0-3DFAA50F06AB}"/>
              </a:ext>
            </a:extLst>
          </p:cNvPr>
          <p:cNvPicPr>
            <a:picLocks noChangeAspect="1"/>
          </p:cNvPicPr>
          <p:nvPr/>
        </p:nvPicPr>
        <p:blipFill>
          <a:blip r:embed="rId3"/>
          <a:stretch>
            <a:fillRect/>
          </a:stretch>
        </p:blipFill>
        <p:spPr>
          <a:xfrm>
            <a:off x="1876754" y="2860880"/>
            <a:ext cx="2110808" cy="1150708"/>
          </a:xfrm>
          <a:prstGeom prst="rect">
            <a:avLst/>
          </a:prstGeom>
        </p:spPr>
      </p:pic>
      <p:sp>
        <p:nvSpPr>
          <p:cNvPr id="20" name="Arrow: Down 19">
            <a:extLst>
              <a:ext uri="{FF2B5EF4-FFF2-40B4-BE49-F238E27FC236}">
                <a16:creationId xmlns:a16="http://schemas.microsoft.com/office/drawing/2014/main" id="{F20D3EBE-C9AD-48A8-A102-7A8D56DFCF4A}"/>
              </a:ext>
            </a:extLst>
          </p:cNvPr>
          <p:cNvSpPr/>
          <p:nvPr/>
        </p:nvSpPr>
        <p:spPr>
          <a:xfrm rot="16200000">
            <a:off x="1499445" y="3246959"/>
            <a:ext cx="335778" cy="479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1" name="Picture 20">
            <a:extLst>
              <a:ext uri="{FF2B5EF4-FFF2-40B4-BE49-F238E27FC236}">
                <a16:creationId xmlns:a16="http://schemas.microsoft.com/office/drawing/2014/main" id="{89114C26-E279-4FB7-A40D-356F00876648}"/>
              </a:ext>
            </a:extLst>
          </p:cNvPr>
          <p:cNvPicPr>
            <a:picLocks noChangeAspect="1"/>
          </p:cNvPicPr>
          <p:nvPr/>
        </p:nvPicPr>
        <p:blipFill>
          <a:blip r:embed="rId4"/>
          <a:stretch>
            <a:fillRect/>
          </a:stretch>
        </p:blipFill>
        <p:spPr>
          <a:xfrm>
            <a:off x="4537080" y="2495902"/>
            <a:ext cx="1960875" cy="1646167"/>
          </a:xfrm>
          <a:prstGeom prst="rect">
            <a:avLst/>
          </a:prstGeom>
        </p:spPr>
      </p:pic>
      <p:pic>
        <p:nvPicPr>
          <p:cNvPr id="22" name="Picture 21">
            <a:extLst>
              <a:ext uri="{FF2B5EF4-FFF2-40B4-BE49-F238E27FC236}">
                <a16:creationId xmlns:a16="http://schemas.microsoft.com/office/drawing/2014/main" id="{E9A0C78D-ED1B-4508-BD26-3A1DC989CE06}"/>
              </a:ext>
            </a:extLst>
          </p:cNvPr>
          <p:cNvPicPr>
            <a:picLocks noChangeAspect="1"/>
          </p:cNvPicPr>
          <p:nvPr/>
        </p:nvPicPr>
        <p:blipFill>
          <a:blip r:embed="rId5"/>
          <a:stretch>
            <a:fillRect/>
          </a:stretch>
        </p:blipFill>
        <p:spPr>
          <a:xfrm>
            <a:off x="7125602" y="2564189"/>
            <a:ext cx="758528" cy="1444431"/>
          </a:xfrm>
          <a:prstGeom prst="rect">
            <a:avLst/>
          </a:prstGeom>
        </p:spPr>
      </p:pic>
      <p:sp>
        <p:nvSpPr>
          <p:cNvPr id="8" name="Rectangle 7">
            <a:extLst>
              <a:ext uri="{FF2B5EF4-FFF2-40B4-BE49-F238E27FC236}">
                <a16:creationId xmlns:a16="http://schemas.microsoft.com/office/drawing/2014/main" id="{FE8844A2-3600-44EC-8B3E-FE5C7F41D736}"/>
              </a:ext>
            </a:extLst>
          </p:cNvPr>
          <p:cNvSpPr/>
          <p:nvPr/>
        </p:nvSpPr>
        <p:spPr>
          <a:xfrm>
            <a:off x="261071" y="380199"/>
            <a:ext cx="3661675" cy="1200329"/>
          </a:xfrm>
          <a:prstGeom prst="rect">
            <a:avLst/>
          </a:prstGeom>
        </p:spPr>
        <p:txBody>
          <a:bodyPr wrap="square">
            <a:spAutoFit/>
          </a:bodyPr>
          <a:lstStyle/>
          <a:p>
            <a:r>
              <a:rPr lang="en-US" dirty="0">
                <a:solidFill>
                  <a:srgbClr val="00B050"/>
                </a:solidFill>
              </a:rPr>
              <a:t>Binary Relevance</a:t>
            </a:r>
          </a:p>
          <a:p>
            <a:pPr marL="285750" indent="-285750">
              <a:buFont typeface="Arial" panose="020B0604020202020204" pitchFamily="34" charset="0"/>
              <a:buChar char="•"/>
            </a:pPr>
            <a:r>
              <a:rPr lang="en-US" dirty="0"/>
              <a:t>Treat each label as a separate single class Classification</a:t>
            </a:r>
          </a:p>
          <a:p>
            <a:pPr marL="285750" indent="-285750">
              <a:buFont typeface="Arial" panose="020B0604020202020204" pitchFamily="34" charset="0"/>
              <a:buChar char="•"/>
            </a:pPr>
            <a:r>
              <a:rPr lang="en-US" dirty="0"/>
              <a:t>27 Genres </a:t>
            </a:r>
            <a:r>
              <a:rPr lang="en-US" dirty="0">
                <a:sym typeface="Wingdings" panose="05000000000000000000" pitchFamily="2" charset="2"/>
              </a:rPr>
              <a:t></a:t>
            </a:r>
            <a:r>
              <a:rPr lang="en-US" dirty="0"/>
              <a:t> 27 Binary Classifiers</a:t>
            </a:r>
          </a:p>
        </p:txBody>
      </p:sp>
      <p:sp>
        <p:nvSpPr>
          <p:cNvPr id="28" name="Arrow: Down 27">
            <a:extLst>
              <a:ext uri="{FF2B5EF4-FFF2-40B4-BE49-F238E27FC236}">
                <a16:creationId xmlns:a16="http://schemas.microsoft.com/office/drawing/2014/main" id="{63F79EE8-709F-4BD2-BF97-BC781AE1F656}"/>
              </a:ext>
            </a:extLst>
          </p:cNvPr>
          <p:cNvSpPr/>
          <p:nvPr/>
        </p:nvSpPr>
        <p:spPr>
          <a:xfrm rot="16200000">
            <a:off x="6643892" y="3115177"/>
            <a:ext cx="335778" cy="62764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6DCA2989-F744-46C2-918A-FD2684C71C3F}"/>
              </a:ext>
            </a:extLst>
          </p:cNvPr>
          <p:cNvSpPr/>
          <p:nvPr/>
        </p:nvSpPr>
        <p:spPr>
          <a:xfrm>
            <a:off x="4355840" y="380198"/>
            <a:ext cx="3528290" cy="2031325"/>
          </a:xfrm>
          <a:prstGeom prst="rect">
            <a:avLst/>
          </a:prstGeom>
        </p:spPr>
        <p:txBody>
          <a:bodyPr wrap="square">
            <a:spAutoFit/>
          </a:bodyPr>
          <a:lstStyle/>
          <a:p>
            <a:r>
              <a:rPr lang="en-US" dirty="0">
                <a:solidFill>
                  <a:srgbClr val="00B050"/>
                </a:solidFill>
              </a:rPr>
              <a:t>Label Powerset</a:t>
            </a:r>
          </a:p>
          <a:p>
            <a:pPr marL="285750" indent="-285750">
              <a:buFont typeface="Arial" panose="020B0604020202020204" pitchFamily="34" charset="0"/>
              <a:buChar char="•"/>
            </a:pPr>
            <a:r>
              <a:rPr lang="en-US" dirty="0"/>
              <a:t>Treat each of the unique genre combinations found in the training data as a possible class</a:t>
            </a:r>
          </a:p>
          <a:p>
            <a:pPr marL="285750" indent="-285750">
              <a:buFont typeface="Arial" panose="020B0604020202020204" pitchFamily="34" charset="0"/>
              <a:buChar char="•"/>
            </a:pPr>
            <a:r>
              <a:rPr lang="en-US" dirty="0"/>
              <a:t>1505 Unique genre combinations </a:t>
            </a:r>
            <a:r>
              <a:rPr lang="en-US" dirty="0">
                <a:sym typeface="Wingdings" panose="05000000000000000000" pitchFamily="2" charset="2"/>
              </a:rPr>
              <a:t> Multi-class classification with 1505 classes</a:t>
            </a:r>
            <a:endParaRPr lang="en-US" dirty="0"/>
          </a:p>
        </p:txBody>
      </p:sp>
      <p:sp>
        <p:nvSpPr>
          <p:cNvPr id="10" name="Rectangle 9">
            <a:extLst>
              <a:ext uri="{FF2B5EF4-FFF2-40B4-BE49-F238E27FC236}">
                <a16:creationId xmlns:a16="http://schemas.microsoft.com/office/drawing/2014/main" id="{68532F22-8780-4C61-A840-80FE4483BB77}"/>
              </a:ext>
            </a:extLst>
          </p:cNvPr>
          <p:cNvSpPr/>
          <p:nvPr/>
        </p:nvSpPr>
        <p:spPr>
          <a:xfrm>
            <a:off x="8402639" y="477749"/>
            <a:ext cx="3528290" cy="1200329"/>
          </a:xfrm>
          <a:prstGeom prst="rect">
            <a:avLst/>
          </a:prstGeom>
        </p:spPr>
        <p:txBody>
          <a:bodyPr wrap="square">
            <a:spAutoFit/>
          </a:bodyPr>
          <a:lstStyle/>
          <a:p>
            <a:r>
              <a:rPr lang="en-US" dirty="0">
                <a:solidFill>
                  <a:srgbClr val="00B050"/>
                </a:solidFill>
              </a:rPr>
              <a:t>Label Powerset with Clustering</a:t>
            </a:r>
          </a:p>
          <a:p>
            <a:pPr marL="285750" indent="-285750">
              <a:buFont typeface="Arial" panose="020B0604020202020204" pitchFamily="34" charset="0"/>
              <a:buChar char="•"/>
            </a:pPr>
            <a:r>
              <a:rPr lang="en-US" dirty="0"/>
              <a:t>Reduce the number of genre combinations by clustering (from 1505 to 75) </a:t>
            </a:r>
          </a:p>
        </p:txBody>
      </p:sp>
    </p:spTree>
    <p:extLst>
      <p:ext uri="{BB962C8B-B14F-4D97-AF65-F5344CB8AC3E}">
        <p14:creationId xmlns:p14="http://schemas.microsoft.com/office/powerpoint/2010/main" val="100741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50467C-98F8-41DB-94F0-1E59CFC39FD3}"/>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800" kern="1200">
                <a:solidFill>
                  <a:schemeClr val="bg1"/>
                </a:solidFill>
                <a:latin typeface="+mj-lt"/>
                <a:ea typeface="+mj-ea"/>
                <a:cs typeface="+mj-cs"/>
              </a:rPr>
              <a:t>Text Encoder – Sentence Embedding</a:t>
            </a:r>
          </a:p>
        </p:txBody>
      </p:sp>
      <p:pic>
        <p:nvPicPr>
          <p:cNvPr id="6" name="Content Placeholder 5">
            <a:extLst>
              <a:ext uri="{FF2B5EF4-FFF2-40B4-BE49-F238E27FC236}">
                <a16:creationId xmlns:a16="http://schemas.microsoft.com/office/drawing/2014/main" id="{9FAD2F68-92AE-4F47-B5BF-271B6C29FBC1}"/>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23785" y="1218722"/>
            <a:ext cx="11865167" cy="2713656"/>
          </a:xfrm>
          <a:prstGeom prst="rect">
            <a:avLst/>
          </a:prstGeom>
          <a:noFill/>
        </p:spPr>
      </p:pic>
      <p:cxnSp>
        <p:nvCxnSpPr>
          <p:cNvPr id="18"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262387-0949-4579-B1A9-7B34B4F78671}"/>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800" dirty="0">
                <a:solidFill>
                  <a:schemeClr val="bg1"/>
                </a:solidFill>
              </a:rPr>
              <a:t>Google Universal Sentence Encoder (USE) converts input sentence to 512 dimension numeric vectors</a:t>
            </a:r>
          </a:p>
          <a:p>
            <a:r>
              <a:rPr lang="en-US" sz="1800" dirty="0">
                <a:solidFill>
                  <a:schemeClr val="bg1"/>
                </a:solidFill>
              </a:rPr>
              <a:t>Preserves the semantic meaning of the sentence</a:t>
            </a:r>
          </a:p>
        </p:txBody>
      </p:sp>
    </p:spTree>
    <p:extLst>
      <p:ext uri="{BB962C8B-B14F-4D97-AF65-F5344CB8AC3E}">
        <p14:creationId xmlns:p14="http://schemas.microsoft.com/office/powerpoint/2010/main" val="99744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9AFFB-6E44-4B8A-8CB1-A3448518710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800">
                <a:solidFill>
                  <a:srgbClr val="FFFFFF"/>
                </a:solidFill>
              </a:rPr>
              <a:t>Sentence Embedding – [Action, Horror, Game-Show]</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EBADDA6E-55FB-45A1-9B9B-818E71C552DD}"/>
              </a:ext>
            </a:extLst>
          </p:cNvPr>
          <p:cNvPicPr>
            <a:picLocks noGrp="1" noChangeAspect="1"/>
          </p:cNvPicPr>
          <p:nvPr>
            <p:ph sz="half" idx="1"/>
          </p:nvPr>
        </p:nvPicPr>
        <p:blipFill>
          <a:blip r:embed="rId2"/>
          <a:stretch>
            <a:fillRect/>
          </a:stretch>
        </p:blipFill>
        <p:spPr>
          <a:xfrm>
            <a:off x="1168668" y="2426818"/>
            <a:ext cx="3781715"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high confidence">
            <a:extLst>
              <a:ext uri="{FF2B5EF4-FFF2-40B4-BE49-F238E27FC236}">
                <a16:creationId xmlns:a16="http://schemas.microsoft.com/office/drawing/2014/main" id="{8BD1F213-1060-4561-9EE6-D35D10DCE32D}"/>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3264420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Sentence Embedding – [Adult, Crime, War]</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B5CA234E-81ED-4BE0-A8F0-E0C6CEE6FFA4}"/>
              </a:ext>
            </a:extLst>
          </p:cNvPr>
          <p:cNvPicPr>
            <a:picLocks noGrp="1" noChangeAspect="1"/>
          </p:cNvPicPr>
          <p:nvPr>
            <p:ph sz="half" idx="1"/>
          </p:nvPr>
        </p:nvPicPr>
        <p:blipFill>
          <a:blip r:embed="rId2"/>
          <a:stretch>
            <a:fillRect/>
          </a:stretch>
        </p:blipFill>
        <p:spPr>
          <a:xfrm>
            <a:off x="1177902" y="2426818"/>
            <a:ext cx="3763247"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showing&#10;&#10;Description generated with high confidence">
            <a:extLst>
              <a:ext uri="{FF2B5EF4-FFF2-40B4-BE49-F238E27FC236}">
                <a16:creationId xmlns:a16="http://schemas.microsoft.com/office/drawing/2014/main" id="{72769367-DA42-4593-8971-1F913C9DED45}"/>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205469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17">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D7B36-12A4-4921-9B07-83B2526BA879}"/>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Classification Models – Cosine Similarity</a:t>
            </a:r>
          </a:p>
        </p:txBody>
      </p:sp>
      <p:cxnSp>
        <p:nvCxnSpPr>
          <p:cNvPr id="20" name="Straight Connector 19">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9F153-EE5A-4459-9930-46D83692D7B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Sentence Embedding of similar genres cluster together</a:t>
                </a:r>
              </a:p>
              <a:p>
                <a:r>
                  <a:rPr lang="en-US" sz="2000">
                    <a:solidFill>
                      <a:schemeClr val="bg1"/>
                    </a:solidFill>
                  </a:rPr>
                  <a:t>Cosine Similarity</a:t>
                </a:r>
                <a14:m>
                  <m:oMath xmlns:m="http://schemas.openxmlformats.org/officeDocument/2006/math">
                    <m:r>
                      <a:rPr lang="en-US" sz="2000" b="0" i="1">
                        <a:solidFill>
                          <a:schemeClr val="bg1"/>
                        </a:solidFill>
                        <a:latin typeface="Cambria Math" panose="02040503050406030204" pitchFamily="18" charset="0"/>
                      </a:rPr>
                      <m:t> </m:t>
                    </m:r>
                    <m:d>
                      <m:dPr>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 </m:t>
                        </m:r>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r>
                      <a:rPr lang="en-US" sz="2000" b="0" i="1">
                        <a:solidFill>
                          <a:schemeClr val="bg1"/>
                        </a:solidFill>
                        <a:latin typeface="Cambria Math" panose="02040503050406030204" pitchFamily="18" charset="0"/>
                      </a:rPr>
                      <m:t>= </m:t>
                    </m:r>
                  </m:oMath>
                </a14:m>
                <a:endParaRPr lang="en-US" sz="2000">
                  <a:solidFill>
                    <a:schemeClr val="bg1"/>
                  </a:solidFill>
                </a:endParaRPr>
              </a:p>
              <a:p>
                <a:pPr marL="0"/>
                <a:endParaRPr lang="en-US" sz="2000" b="0" i="1">
                  <a:solidFill>
                    <a:schemeClr val="bg1"/>
                  </a:solidFill>
                </a:endParaRPr>
              </a:p>
              <a:p>
                <a:pPr marL="0"/>
                <a14:m>
                  <m:oMath xmlns:m="http://schemas.openxmlformats.org/officeDocument/2006/math">
                    <m:f>
                      <m:fPr>
                        <m:ctrlPr>
                          <a:rPr lang="en-US" sz="2000" b="0" i="1">
                            <a:solidFill>
                              <a:schemeClr val="bg1"/>
                            </a:solidFill>
                            <a:latin typeface="Cambria Math" panose="02040503050406030204" pitchFamily="18" charset="0"/>
                          </a:rPr>
                        </m:ctrlPr>
                      </m:fPr>
                      <m:num>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m:t>
                        </m:r>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num>
                      <m:den>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e>
                            </m:d>
                          </m:e>
                        </m:d>
                        <m:r>
                          <a:rPr lang="en-US" sz="2000" b="0" i="1">
                            <a:solidFill>
                              <a:schemeClr val="bg1"/>
                            </a:solidFill>
                            <a:latin typeface="Cambria Math" panose="02040503050406030204" pitchFamily="18" charset="0"/>
                          </a:rPr>
                          <m:t>  </m:t>
                        </m:r>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e>
                        </m:d>
                      </m:den>
                    </m:f>
                    <m:r>
                      <a:rPr lang="en-US" sz="2000" b="0" i="1">
                        <a:solidFill>
                          <a:schemeClr val="bg1"/>
                        </a:solidFill>
                        <a:latin typeface="Cambria Math" panose="02040503050406030204" pitchFamily="18" charset="0"/>
                      </a:rPr>
                      <m:t>=</m:t>
                    </m:r>
                    <m:f>
                      <m:fPr>
                        <m:ctrlPr>
                          <a:rPr lang="en-US" sz="2000" b="0" i="1">
                            <a:solidFill>
                              <a:schemeClr val="bg1"/>
                            </a:solidFill>
                            <a:latin typeface="Cambria Math" panose="02040503050406030204" pitchFamily="18" charset="0"/>
                          </a:rPr>
                        </m:ctrlPr>
                      </m:fPr>
                      <m:num>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Sub>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Sub>
                          </m:e>
                        </m:nary>
                      </m:num>
                      <m:den>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r>
                          <a:rPr lang="en-US" sz="2000" b="0" i="1">
                            <a:solidFill>
                              <a:schemeClr val="bg1"/>
                            </a:solidFill>
                            <a:latin typeface="Cambria Math" panose="02040503050406030204" pitchFamily="18" charset="0"/>
                          </a:rPr>
                          <m:t> </m:t>
                        </m:r>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den>
                    </m:f>
                  </m:oMath>
                </a14:m>
                <a:endParaRPr lang="en-US" sz="2000">
                  <a:solidFill>
                    <a:schemeClr val="bg1"/>
                  </a:solidFill>
                </a:endParaRPr>
              </a:p>
              <a:p>
                <a:endParaRPr lang="en-US" sz="2000">
                  <a:solidFill>
                    <a:schemeClr val="bg1"/>
                  </a:solidFill>
                </a:endParaRPr>
              </a:p>
            </p:txBody>
          </p:sp>
        </mc:Choice>
        <mc:Fallback xmlns="">
          <p:sp>
            <p:nvSpPr>
              <p:cNvPr id="3" name="Content Placeholder 2">
                <a:extLst>
                  <a:ext uri="{FF2B5EF4-FFF2-40B4-BE49-F238E27FC236}">
                    <a16:creationId xmlns:a16="http://schemas.microsoft.com/office/drawing/2014/main" id="{A459F153-EE5A-4459-9930-46D83692D7BB}"/>
                  </a:ext>
                </a:extLst>
              </p:cNvPr>
              <p:cNvSpPr>
                <a:spLocks noGrp="1" noRot="1" noChangeAspect="1" noMove="1" noResize="1" noEditPoints="1" noAdjustHandles="1" noChangeArrowheads="1" noChangeShapeType="1" noTextEdit="1"/>
              </p:cNvSpPr>
              <p:nvPr>
                <p:ph sz="half" idx="1"/>
              </p:nvPr>
            </p:nvSpPr>
            <p:spPr>
              <a:xfrm>
                <a:off x="321733" y="2834809"/>
                <a:ext cx="4092951" cy="3042099"/>
              </a:xfrm>
              <a:blipFill>
                <a:blip r:embed="rId2"/>
                <a:stretch>
                  <a:fillRect l="-1341" t="-2004"/>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E4817CC9-2261-4CB5-9D58-470F54E0DBEF}"/>
              </a:ext>
            </a:extLst>
          </p:cNvPr>
          <p:cNvPicPr>
            <a:picLocks noGrp="1" noChangeAspect="1"/>
          </p:cNvPicPr>
          <p:nvPr>
            <p:ph sz="half" idx="2"/>
          </p:nvPr>
        </p:nvPicPr>
        <p:blipFill>
          <a:blip r:embed="rId3"/>
          <a:stretch>
            <a:fillRect/>
          </a:stretch>
        </p:blipFill>
        <p:spPr>
          <a:xfrm>
            <a:off x="5203767" y="1569223"/>
            <a:ext cx="6542117" cy="3562506"/>
          </a:xfrm>
          <a:prstGeom prst="rect">
            <a:avLst/>
          </a:prstGeom>
        </p:spPr>
      </p:pic>
      <p:sp>
        <p:nvSpPr>
          <p:cNvPr id="5" name="Footer Placeholder 4">
            <a:extLst>
              <a:ext uri="{FF2B5EF4-FFF2-40B4-BE49-F238E27FC236}">
                <a16:creationId xmlns:a16="http://schemas.microsoft.com/office/drawing/2014/main" id="{6362E873-F20A-4A35-9B5A-8F8F0F5262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327636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A9A6C-DE6B-4344-9EC7-B7DC8D167212}"/>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dirty="0">
                <a:solidFill>
                  <a:srgbClr val="FFFFFF"/>
                </a:solidFill>
              </a:rPr>
              <a:t>Multi-Label Classification - Applications</a:t>
            </a:r>
            <a:endParaRPr lang="en-US" sz="3200" kern="1200" dirty="0">
              <a:solidFill>
                <a:srgbClr val="FFFFFF"/>
              </a:solidFill>
              <a:latin typeface="+mj-lt"/>
              <a:ea typeface="+mj-ea"/>
              <a:cs typeface="+mj-cs"/>
            </a:endParaRPr>
          </a:p>
        </p:txBody>
      </p:sp>
      <p:pic>
        <p:nvPicPr>
          <p:cNvPr id="6" name="Content Placeholder 5" descr="A screen shot of a person&#10;&#10;Description generated with very high confidence">
            <a:extLst>
              <a:ext uri="{FF2B5EF4-FFF2-40B4-BE49-F238E27FC236}">
                <a16:creationId xmlns:a16="http://schemas.microsoft.com/office/drawing/2014/main" id="{2F2B00C4-DECC-4B1C-A8B4-035DC7A06641}"/>
              </a:ext>
            </a:extLst>
          </p:cNvPr>
          <p:cNvPicPr>
            <a:picLocks noGrp="1" noChangeAspect="1"/>
          </p:cNvPicPr>
          <p:nvPr>
            <p:ph sz="half" idx="2"/>
          </p:nvPr>
        </p:nvPicPr>
        <p:blipFill>
          <a:blip r:embed="rId2"/>
          <a:stretch>
            <a:fillRect/>
          </a:stretch>
        </p:blipFill>
        <p:spPr>
          <a:xfrm>
            <a:off x="4483506" y="2497627"/>
            <a:ext cx="4587291" cy="2867056"/>
          </a:xfrm>
          <a:prstGeom prst="rect">
            <a:avLst/>
          </a:prstGeom>
        </p:spPr>
      </p:pic>
      <p:sp>
        <p:nvSpPr>
          <p:cNvPr id="8" name="Content Placeholder 2">
            <a:extLst>
              <a:ext uri="{FF2B5EF4-FFF2-40B4-BE49-F238E27FC236}">
                <a16:creationId xmlns:a16="http://schemas.microsoft.com/office/drawing/2014/main" id="{7A758E92-17AE-4B1D-B4D2-F5E93E46E687}"/>
              </a:ext>
            </a:extLst>
          </p:cNvPr>
          <p:cNvSpPr txBox="1">
            <a:spLocks/>
          </p:cNvSpPr>
          <p:nvPr/>
        </p:nvSpPr>
        <p:spPr>
          <a:xfrm>
            <a:off x="8857561" y="6000566"/>
            <a:ext cx="3334439" cy="584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Multi-Label Classification of Genres based on movie Posters</a:t>
            </a:r>
          </a:p>
        </p:txBody>
      </p:sp>
      <p:sp>
        <p:nvSpPr>
          <p:cNvPr id="9" name="Content Placeholder 2">
            <a:extLst>
              <a:ext uri="{FF2B5EF4-FFF2-40B4-BE49-F238E27FC236}">
                <a16:creationId xmlns:a16="http://schemas.microsoft.com/office/drawing/2014/main" id="{5452528C-E219-4A52-B380-CA1BD574D2F8}"/>
              </a:ext>
            </a:extLst>
          </p:cNvPr>
          <p:cNvSpPr txBox="1">
            <a:spLocks/>
          </p:cNvSpPr>
          <p:nvPr/>
        </p:nvSpPr>
        <p:spPr>
          <a:xfrm>
            <a:off x="4536747" y="1986789"/>
            <a:ext cx="4747289" cy="41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Multi-Label Classification of Movie Genre using Plot</a:t>
            </a:r>
          </a:p>
        </p:txBody>
      </p:sp>
      <p:pic>
        <p:nvPicPr>
          <p:cNvPr id="10" name="Picture 9" descr="A picture containing text&#10;&#10;Description generated with very high confidence">
            <a:extLst>
              <a:ext uri="{FF2B5EF4-FFF2-40B4-BE49-F238E27FC236}">
                <a16:creationId xmlns:a16="http://schemas.microsoft.com/office/drawing/2014/main" id="{7A58CD73-F1B6-476C-BF5D-D6362F1898E0}"/>
              </a:ext>
            </a:extLst>
          </p:cNvPr>
          <p:cNvPicPr>
            <a:picLocks noChangeAspect="1"/>
          </p:cNvPicPr>
          <p:nvPr/>
        </p:nvPicPr>
        <p:blipFill>
          <a:blip r:embed="rId3"/>
          <a:stretch>
            <a:fillRect/>
          </a:stretch>
        </p:blipFill>
        <p:spPr>
          <a:xfrm>
            <a:off x="9707610" y="1889927"/>
            <a:ext cx="2133785" cy="3826640"/>
          </a:xfrm>
          <a:prstGeom prst="rect">
            <a:avLst/>
          </a:prstGeom>
        </p:spPr>
      </p:pic>
      <p:pic>
        <p:nvPicPr>
          <p:cNvPr id="12" name="Picture 11">
            <a:extLst>
              <a:ext uri="{FF2B5EF4-FFF2-40B4-BE49-F238E27FC236}">
                <a16:creationId xmlns:a16="http://schemas.microsoft.com/office/drawing/2014/main" id="{9CC08F17-C476-4199-83A3-A070F86B78C0}"/>
              </a:ext>
            </a:extLst>
          </p:cNvPr>
          <p:cNvPicPr>
            <a:picLocks noChangeAspect="1"/>
          </p:cNvPicPr>
          <p:nvPr/>
        </p:nvPicPr>
        <p:blipFill>
          <a:blip r:embed="rId4"/>
          <a:stretch>
            <a:fillRect/>
          </a:stretch>
        </p:blipFill>
        <p:spPr>
          <a:xfrm>
            <a:off x="350605" y="4029846"/>
            <a:ext cx="3438988" cy="2326504"/>
          </a:xfrm>
          <a:prstGeom prst="rect">
            <a:avLst/>
          </a:prstGeom>
        </p:spPr>
      </p:pic>
      <p:sp>
        <p:nvSpPr>
          <p:cNvPr id="13" name="Content Placeholder 2">
            <a:extLst>
              <a:ext uri="{FF2B5EF4-FFF2-40B4-BE49-F238E27FC236}">
                <a16:creationId xmlns:a16="http://schemas.microsoft.com/office/drawing/2014/main" id="{80728129-1336-42B5-8745-D63943B24FC5}"/>
              </a:ext>
            </a:extLst>
          </p:cNvPr>
          <p:cNvSpPr txBox="1">
            <a:spLocks/>
          </p:cNvSpPr>
          <p:nvPr/>
        </p:nvSpPr>
        <p:spPr>
          <a:xfrm>
            <a:off x="455154" y="3429000"/>
            <a:ext cx="3334439" cy="74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Multi-Label Classification for Image/Scene Categorization</a:t>
            </a:r>
          </a:p>
        </p:txBody>
      </p:sp>
    </p:spTree>
    <p:extLst>
      <p:ext uri="{BB962C8B-B14F-4D97-AF65-F5344CB8AC3E}">
        <p14:creationId xmlns:p14="http://schemas.microsoft.com/office/powerpoint/2010/main" val="63330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dirty="0">
                <a:solidFill>
                  <a:srgbClr val="FFFFFF"/>
                </a:solidFill>
              </a:rPr>
              <a:t>Classification Models – Neural Network</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a:extLst>
              <a:ext uri="{FF2B5EF4-FFF2-40B4-BE49-F238E27FC236}">
                <a16:creationId xmlns:a16="http://schemas.microsoft.com/office/drawing/2014/main" id="{28FB010F-131E-49A3-B937-DBA90CF070F2}"/>
              </a:ext>
            </a:extLst>
          </p:cNvPr>
          <p:cNvGraphicFramePr>
            <a:graphicFrameLocks noChangeAspect="1"/>
          </p:cNvGraphicFramePr>
          <p:nvPr>
            <p:extLst>
              <p:ext uri="{D42A27DB-BD31-4B8C-83A1-F6EECF244321}">
                <p14:modId xmlns:p14="http://schemas.microsoft.com/office/powerpoint/2010/main" val="2033454416"/>
              </p:ext>
            </p:extLst>
          </p:nvPr>
        </p:nvGraphicFramePr>
        <p:xfrm>
          <a:off x="396882" y="2255285"/>
          <a:ext cx="5265438" cy="3186750"/>
        </p:xfrm>
        <a:graphic>
          <a:graphicData uri="http://schemas.openxmlformats.org/presentationml/2006/ole">
            <mc:AlternateContent xmlns:mc="http://schemas.openxmlformats.org/markup-compatibility/2006">
              <mc:Choice xmlns:v="urn:schemas-microsoft-com:vml" Requires="v">
                <p:oleObj spid="_x0000_s8210" name="Visio" r:id="rId3" imgW="5835148" imgH="3530847" progId="Visio.Drawing.11">
                  <p:embed/>
                </p:oleObj>
              </mc:Choice>
              <mc:Fallback>
                <p:oleObj name="Visio" r:id="rId3" imgW="5835148" imgH="3530847" progId="Visio.Drawing.11">
                  <p:embed/>
                  <p:pic>
                    <p:nvPicPr>
                      <p:cNvPr id="9" name="Object 8">
                        <a:extLst>
                          <a:ext uri="{FF2B5EF4-FFF2-40B4-BE49-F238E27FC236}">
                            <a16:creationId xmlns:a16="http://schemas.microsoft.com/office/drawing/2014/main" id="{5480B8D3-B9BF-486D-9C09-C8A1ADFF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2" y="2255285"/>
                        <a:ext cx="5265438" cy="3186750"/>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FFB9A431-9EC9-4F62-A436-955A9B0CAECB}"/>
              </a:ext>
            </a:extLst>
          </p:cNvPr>
          <p:cNvGraphicFramePr>
            <a:graphicFrameLocks noChangeAspect="1"/>
          </p:cNvGraphicFramePr>
          <p:nvPr>
            <p:extLst>
              <p:ext uri="{D42A27DB-BD31-4B8C-83A1-F6EECF244321}">
                <p14:modId xmlns:p14="http://schemas.microsoft.com/office/powerpoint/2010/main" val="1173181963"/>
              </p:ext>
            </p:extLst>
          </p:nvPr>
        </p:nvGraphicFramePr>
        <p:xfrm>
          <a:off x="6708397" y="2292411"/>
          <a:ext cx="4977808" cy="3327459"/>
        </p:xfrm>
        <a:graphic>
          <a:graphicData uri="http://schemas.openxmlformats.org/presentationml/2006/ole">
            <mc:AlternateContent xmlns:mc="http://schemas.openxmlformats.org/markup-compatibility/2006">
              <mc:Choice xmlns:v="urn:schemas-microsoft-com:vml" Requires="v">
                <p:oleObj spid="_x0000_s8211" name="Visio" r:id="rId5" imgW="5312123" imgH="3548416" progId="Visio.Drawing.11">
                  <p:embed/>
                </p:oleObj>
              </mc:Choice>
              <mc:Fallback>
                <p:oleObj name="Visio" r:id="rId5" imgW="5312123" imgH="3548416" progId="Visio.Drawing.11">
                  <p:embed/>
                  <p:pic>
                    <p:nvPicPr>
                      <p:cNvPr id="7" name="Object 6">
                        <a:extLst>
                          <a:ext uri="{FF2B5EF4-FFF2-40B4-BE49-F238E27FC236}">
                            <a16:creationId xmlns:a16="http://schemas.microsoft.com/office/drawing/2014/main" id="{9B1D1913-881B-4AA2-897B-E32DA6BC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397" y="2292411"/>
                        <a:ext cx="4977808" cy="3327459"/>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39DCF789-6FBF-427F-A07F-A04925945329}"/>
              </a:ext>
            </a:extLst>
          </p:cNvPr>
          <p:cNvSpPr/>
          <p:nvPr/>
        </p:nvSpPr>
        <p:spPr>
          <a:xfrm>
            <a:off x="1132166" y="5442035"/>
            <a:ext cx="3794869" cy="1200329"/>
          </a:xfrm>
          <a:prstGeom prst="rect">
            <a:avLst/>
          </a:prstGeom>
        </p:spPr>
        <p:txBody>
          <a:bodyPr wrap="square">
            <a:spAutoFit/>
          </a:bodyPr>
          <a:lstStyle/>
          <a:p>
            <a:r>
              <a:rPr lang="en-US" dirty="0">
                <a:solidFill>
                  <a:srgbClr val="00B050"/>
                </a:solidFill>
              </a:rPr>
              <a:t>Using Binary Relevance</a:t>
            </a:r>
          </a:p>
          <a:p>
            <a:pPr marL="285750" indent="-285750">
              <a:buFont typeface="Arial" panose="020B0604020202020204" pitchFamily="34" charset="0"/>
              <a:buChar char="•"/>
            </a:pPr>
            <a:r>
              <a:rPr lang="en-US" dirty="0"/>
              <a:t>Each Genre predicted separately </a:t>
            </a:r>
            <a:r>
              <a:rPr lang="en-US" dirty="0">
                <a:sym typeface="Wingdings" panose="05000000000000000000" pitchFamily="2" charset="2"/>
              </a:rPr>
              <a:t> Output Layer = 27 Neurons</a:t>
            </a:r>
            <a:endParaRPr lang="en-US" dirty="0"/>
          </a:p>
          <a:p>
            <a:pPr marL="285750" indent="-285750">
              <a:buFont typeface="Arial" panose="020B0604020202020204" pitchFamily="34" charset="0"/>
              <a:buChar char="•"/>
            </a:pPr>
            <a:r>
              <a:rPr lang="en-US" dirty="0"/>
              <a:t>Use sigmoid Activation Function</a:t>
            </a:r>
          </a:p>
        </p:txBody>
      </p:sp>
      <p:sp>
        <p:nvSpPr>
          <p:cNvPr id="17" name="Rectangle 16">
            <a:extLst>
              <a:ext uri="{FF2B5EF4-FFF2-40B4-BE49-F238E27FC236}">
                <a16:creationId xmlns:a16="http://schemas.microsoft.com/office/drawing/2014/main" id="{1B3DEE18-90B7-4B0A-A28F-0DE51427D3F2}"/>
              </a:ext>
            </a:extLst>
          </p:cNvPr>
          <p:cNvSpPr/>
          <p:nvPr/>
        </p:nvSpPr>
        <p:spPr>
          <a:xfrm>
            <a:off x="7439778" y="5536477"/>
            <a:ext cx="3515046" cy="1200329"/>
          </a:xfrm>
          <a:prstGeom prst="rect">
            <a:avLst/>
          </a:prstGeom>
        </p:spPr>
        <p:txBody>
          <a:bodyPr wrap="square">
            <a:spAutoFit/>
          </a:bodyPr>
          <a:lstStyle/>
          <a:p>
            <a:r>
              <a:rPr lang="en-US" dirty="0">
                <a:solidFill>
                  <a:srgbClr val="00B050"/>
                </a:solidFill>
              </a:rPr>
              <a:t>Using Label Powerset</a:t>
            </a:r>
          </a:p>
          <a:p>
            <a:pPr marL="285750" indent="-285750">
              <a:buFont typeface="Arial" panose="020B0604020202020204" pitchFamily="34" charset="0"/>
              <a:buChar char="•"/>
            </a:pPr>
            <a:r>
              <a:rPr lang="en-US" dirty="0"/>
              <a:t>Output Layer = 1505 Neurons</a:t>
            </a:r>
          </a:p>
          <a:p>
            <a:pPr marL="285750" indent="-285750">
              <a:buFont typeface="Arial" panose="020B0604020202020204" pitchFamily="34" charset="0"/>
              <a:buChar char="•"/>
            </a:pPr>
            <a:r>
              <a:rPr lang="en-US" dirty="0"/>
              <a:t>Use </a:t>
            </a:r>
            <a:r>
              <a:rPr lang="en-US" dirty="0" err="1"/>
              <a:t>softmax</a:t>
            </a:r>
            <a:r>
              <a:rPr lang="en-US" dirty="0"/>
              <a:t> Activation Function since a single class is predicted</a:t>
            </a:r>
          </a:p>
        </p:txBody>
      </p:sp>
    </p:spTree>
    <p:extLst>
      <p:ext uri="{BB962C8B-B14F-4D97-AF65-F5344CB8AC3E}">
        <p14:creationId xmlns:p14="http://schemas.microsoft.com/office/powerpoint/2010/main" val="312224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89B5D9-8904-45DF-BF00-0D3FED4B341F}"/>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Result Summary</a:t>
            </a:r>
          </a:p>
        </p:txBody>
      </p:sp>
      <p:cxnSp>
        <p:nvCxnSpPr>
          <p:cNvPr id="21" name="Straight Connector 2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17CAE3-895B-47AB-AF2B-2E38026B823E}"/>
              </a:ext>
            </a:extLst>
          </p:cNvPr>
          <p:cNvSpPr>
            <a:spLocks noGrp="1"/>
          </p:cNvSpPr>
          <p:nvPr>
            <p:ph sz="half" idx="2"/>
          </p:nvPr>
        </p:nvSpPr>
        <p:spPr>
          <a:xfrm>
            <a:off x="321733" y="2834809"/>
            <a:ext cx="4092951" cy="3042099"/>
          </a:xfrm>
        </p:spPr>
        <p:txBody>
          <a:bodyPr vert="horz" lIns="91440" tIns="45720" rIns="91440" bIns="45720" rtlCol="0" anchor="t">
            <a:normAutofit/>
          </a:bodyPr>
          <a:lstStyle/>
          <a:p>
            <a:r>
              <a:rPr lang="en-US" sz="2000" dirty="0">
                <a:solidFill>
                  <a:schemeClr val="bg1"/>
                </a:solidFill>
              </a:rPr>
              <a:t>Best predicting Model: </a:t>
            </a:r>
            <a:r>
              <a:rPr lang="en-US" sz="2000" dirty="0">
                <a:solidFill>
                  <a:srgbClr val="FFC000"/>
                </a:solidFill>
              </a:rPr>
              <a:t>Label Powerset + TF-IDF + Linear SVC </a:t>
            </a:r>
            <a:r>
              <a:rPr lang="en-US" sz="2000" dirty="0">
                <a:solidFill>
                  <a:schemeClr val="bg1"/>
                </a:solidFill>
              </a:rPr>
              <a:t>(Overall F1-Score = 0.83)</a:t>
            </a:r>
          </a:p>
          <a:p>
            <a:r>
              <a:rPr lang="en-US" sz="2000" dirty="0">
                <a:solidFill>
                  <a:srgbClr val="E05050"/>
                </a:solidFill>
              </a:rPr>
              <a:t>Models using Sentence Embedding </a:t>
            </a:r>
            <a:r>
              <a:rPr lang="en-US" sz="2000" dirty="0">
                <a:solidFill>
                  <a:schemeClr val="bg1"/>
                </a:solidFill>
              </a:rPr>
              <a:t>performance is worse compared to other Vectorizers and ML models</a:t>
            </a:r>
          </a:p>
        </p:txBody>
      </p:sp>
      <p:pic>
        <p:nvPicPr>
          <p:cNvPr id="7" name="Content Placeholder 6">
            <a:extLst>
              <a:ext uri="{FF2B5EF4-FFF2-40B4-BE49-F238E27FC236}">
                <a16:creationId xmlns:a16="http://schemas.microsoft.com/office/drawing/2014/main" id="{ADB481AC-434B-4F36-B123-59E0DFC376A8}"/>
              </a:ext>
            </a:extLst>
          </p:cNvPr>
          <p:cNvPicPr>
            <a:picLocks noGrp="1" noChangeAspect="1"/>
          </p:cNvPicPr>
          <p:nvPr>
            <p:ph sz="half" idx="1"/>
          </p:nvPr>
        </p:nvPicPr>
        <p:blipFill>
          <a:blip r:embed="rId2"/>
          <a:stretch>
            <a:fillRect/>
          </a:stretch>
        </p:blipFill>
        <p:spPr>
          <a:xfrm>
            <a:off x="5203767" y="741807"/>
            <a:ext cx="6542117" cy="5217337"/>
          </a:xfrm>
          <a:prstGeom prst="rect">
            <a:avLst/>
          </a:prstGeom>
        </p:spPr>
      </p:pic>
      <p:sp>
        <p:nvSpPr>
          <p:cNvPr id="5" name="Footer Placeholder 4">
            <a:extLst>
              <a:ext uri="{FF2B5EF4-FFF2-40B4-BE49-F238E27FC236}">
                <a16:creationId xmlns:a16="http://schemas.microsoft.com/office/drawing/2014/main" id="{52715CA4-F127-404E-8DE0-21FD9A35DF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8" name="Rectangle 7">
            <a:extLst>
              <a:ext uri="{FF2B5EF4-FFF2-40B4-BE49-F238E27FC236}">
                <a16:creationId xmlns:a16="http://schemas.microsoft.com/office/drawing/2014/main" id="{872529A0-6C2C-4B88-8647-345D8886F56B}"/>
              </a:ext>
            </a:extLst>
          </p:cNvPr>
          <p:cNvSpPr/>
          <p:nvPr/>
        </p:nvSpPr>
        <p:spPr>
          <a:xfrm>
            <a:off x="8917663" y="1249378"/>
            <a:ext cx="506994" cy="4359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CBFFA3-4EC2-47CE-B82F-F3055B49664C}"/>
              </a:ext>
            </a:extLst>
          </p:cNvPr>
          <p:cNvSpPr/>
          <p:nvPr/>
        </p:nvSpPr>
        <p:spPr>
          <a:xfrm>
            <a:off x="9975410" y="1691489"/>
            <a:ext cx="1504384" cy="4075568"/>
          </a:xfrm>
          <a:prstGeom prst="rect">
            <a:avLst/>
          </a:prstGeom>
          <a:noFill/>
          <a:ln w="38100">
            <a:solidFill>
              <a:srgbClr val="E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8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Top Corners Rounded 18">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Top Corners Rounded 20">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8412A-4651-423F-BBDD-C6539E60CEF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Label Powerset + TF-IDF + Linear SVC</a:t>
            </a:r>
          </a:p>
        </p:txBody>
      </p:sp>
      <p:cxnSp>
        <p:nvCxnSpPr>
          <p:cNvPr id="23" name="Straight Connector 22">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2999B-1B0E-40F8-BE15-32E2A8275173}"/>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1600">
                <a:solidFill>
                  <a:schemeClr val="bg1"/>
                </a:solidFill>
              </a:rPr>
              <a:t>Hyperparameters</a:t>
            </a:r>
          </a:p>
          <a:p>
            <a:pPr lvl="1"/>
            <a:r>
              <a:rPr lang="en-US" sz="1600">
                <a:solidFill>
                  <a:schemeClr val="bg1"/>
                </a:solidFill>
              </a:rPr>
              <a:t>TF-IDF</a:t>
            </a:r>
          </a:p>
          <a:p>
            <a:pPr lvl="2"/>
            <a:r>
              <a:rPr lang="en-US" sz="1600">
                <a:solidFill>
                  <a:schemeClr val="bg1"/>
                </a:solidFill>
              </a:rPr>
              <a:t>Ngram = (1, 2)</a:t>
            </a:r>
          </a:p>
          <a:p>
            <a:pPr lvl="2"/>
            <a:r>
              <a:rPr lang="en-US" sz="1600">
                <a:solidFill>
                  <a:schemeClr val="bg1"/>
                </a:solidFill>
              </a:rPr>
              <a:t>Min_df = 2</a:t>
            </a:r>
          </a:p>
          <a:p>
            <a:pPr lvl="2"/>
            <a:r>
              <a:rPr lang="en-US" sz="1600">
                <a:solidFill>
                  <a:schemeClr val="bg1"/>
                </a:solidFill>
              </a:rPr>
              <a:t>Max_df = 0.5</a:t>
            </a:r>
          </a:p>
          <a:p>
            <a:pPr lvl="1"/>
            <a:r>
              <a:rPr lang="en-US" sz="1600">
                <a:solidFill>
                  <a:schemeClr val="bg1"/>
                </a:solidFill>
              </a:rPr>
              <a:t>LinearSVC</a:t>
            </a:r>
          </a:p>
          <a:p>
            <a:pPr lvl="2"/>
            <a:r>
              <a:rPr lang="en-US" sz="1600">
                <a:solidFill>
                  <a:schemeClr val="bg1"/>
                </a:solidFill>
              </a:rPr>
              <a:t>C = 10</a:t>
            </a:r>
          </a:p>
          <a:p>
            <a:r>
              <a:rPr lang="en-US" sz="1600">
                <a:solidFill>
                  <a:schemeClr val="bg1"/>
                </a:solidFill>
              </a:rPr>
              <a:t>Overall F1-score = 0.83</a:t>
            </a:r>
          </a:p>
          <a:p>
            <a:r>
              <a:rPr lang="en-US" sz="1600">
                <a:solidFill>
                  <a:schemeClr val="bg1"/>
                </a:solidFill>
              </a:rPr>
              <a:t>Poorest performing Genre = Adult</a:t>
            </a:r>
          </a:p>
          <a:p>
            <a:pPr lvl="1"/>
            <a:r>
              <a:rPr lang="en-US" sz="1600">
                <a:solidFill>
                  <a:schemeClr val="bg1"/>
                </a:solidFill>
              </a:rPr>
              <a:t>F1-score = 0.32, but only 11 samples</a:t>
            </a:r>
          </a:p>
        </p:txBody>
      </p:sp>
      <p:pic>
        <p:nvPicPr>
          <p:cNvPr id="9" name="Content Placeholder 8">
            <a:extLst>
              <a:ext uri="{FF2B5EF4-FFF2-40B4-BE49-F238E27FC236}">
                <a16:creationId xmlns:a16="http://schemas.microsoft.com/office/drawing/2014/main" id="{ED114283-9464-4BFF-AEFE-825CB8DF5952}"/>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06057" y="467256"/>
            <a:ext cx="2537537" cy="5766440"/>
          </a:xfrm>
          <a:prstGeom prst="rect">
            <a:avLst/>
          </a:prstGeom>
          <a:noFill/>
        </p:spPr>
      </p:pic>
      <p:sp>
        <p:nvSpPr>
          <p:cNvPr id="5" name="Footer Placeholder 4">
            <a:extLst>
              <a:ext uri="{FF2B5EF4-FFF2-40B4-BE49-F238E27FC236}">
                <a16:creationId xmlns:a16="http://schemas.microsoft.com/office/drawing/2014/main" id="{DB520EA1-1413-408B-A15A-B4C559A1CC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15" name="Rectangle 14">
            <a:extLst>
              <a:ext uri="{FF2B5EF4-FFF2-40B4-BE49-F238E27FC236}">
                <a16:creationId xmlns:a16="http://schemas.microsoft.com/office/drawing/2014/main" id="{F57CAB8D-204D-4CC5-A5E9-4C883FBB9E19}"/>
              </a:ext>
            </a:extLst>
          </p:cNvPr>
          <p:cNvSpPr/>
          <p:nvPr/>
        </p:nvSpPr>
        <p:spPr>
          <a:xfrm>
            <a:off x="7261634" y="6011501"/>
            <a:ext cx="2481960" cy="2221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69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Conclusions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a:t>Out of the 11 models considered, the best predicting model uses TF-IDF Vectorizer, Linear Support Vector Classifier and Label Powerset approach to achieve an overall F1-score of 0.83</a:t>
            </a:r>
          </a:p>
          <a:p>
            <a:r>
              <a:rPr lang="en-US" sz="2000"/>
              <a:t>Sentence Embedding doesn’t provide any benefit</a:t>
            </a:r>
          </a:p>
          <a:p>
            <a:r>
              <a:rPr lang="en-US" sz="2000"/>
              <a:t>EDA specific Observations</a:t>
            </a:r>
          </a:p>
          <a:p>
            <a:pPr lvl="1"/>
            <a:r>
              <a:rPr lang="en-US" sz="2000"/>
              <a:t>Drama and Comedy the most popular Genre</a:t>
            </a:r>
          </a:p>
          <a:p>
            <a:pPr lvl="1"/>
            <a:r>
              <a:rPr lang="en-US" sz="2000"/>
              <a:t>On an average, a movie is classified into 2 genres (and a maximum of 12 genres)</a:t>
            </a:r>
          </a:p>
          <a:p>
            <a:pPr lvl="1"/>
            <a:r>
              <a:rPr lang="en-US" sz="2000"/>
              <a:t>Few strongly correlated genres include – a) Crime, Mystery &amp; Thriller, b) Drama &amp; Romance</a:t>
            </a:r>
          </a:p>
          <a:p>
            <a:pPr lvl="1"/>
            <a:r>
              <a:rPr lang="en-US" sz="2000"/>
              <a:t>80% of Crime, Mystery and Thriller movies are also categorized as Drama</a:t>
            </a:r>
          </a:p>
          <a:p>
            <a:pPr lvl="1"/>
            <a:endParaRPr lang="en-US" sz="2000"/>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62812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Limitations and Ideas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dirty="0"/>
              <a:t>Improving Sentence Embedding</a:t>
            </a:r>
          </a:p>
          <a:p>
            <a:pPr lvl="1"/>
            <a:r>
              <a:rPr lang="en-US" sz="2000" dirty="0"/>
              <a:t>Sentence embedding doesn’t require the sentence lemmatization, or stop word removal, or in fact any of the text preprocessing steps. Use the original text before preprocessing to obtain sentence embedding</a:t>
            </a:r>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380108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A138-117F-41AF-A968-615412A184EA}"/>
              </a:ext>
            </a:extLst>
          </p:cNvPr>
          <p:cNvSpPr>
            <a:spLocks noGrp="1"/>
          </p:cNvSpPr>
          <p:nvPr>
            <p:ph type="title"/>
          </p:nvPr>
        </p:nvSpPr>
        <p:spPr>
          <a:xfrm>
            <a:off x="831850" y="1709738"/>
            <a:ext cx="10515600" cy="2852737"/>
          </a:xfrm>
        </p:spPr>
        <p:txBody>
          <a:bodyPr/>
          <a:lstStyle/>
          <a:p>
            <a:r>
              <a:rPr lang="en-US"/>
              <a:t>Thank You!</a:t>
            </a:r>
            <a:endParaRPr lang="en-US" dirty="0"/>
          </a:p>
        </p:txBody>
      </p:sp>
      <p:sp>
        <p:nvSpPr>
          <p:cNvPr id="3" name="Text Placeholder 2">
            <a:extLst>
              <a:ext uri="{FF2B5EF4-FFF2-40B4-BE49-F238E27FC236}">
                <a16:creationId xmlns:a16="http://schemas.microsoft.com/office/drawing/2014/main" id="{08F84CEC-8BDC-48A7-9E69-FCD101B39A5E}"/>
              </a:ext>
            </a:extLst>
          </p:cNvPr>
          <p:cNvSpPr>
            <a:spLocks noGrp="1"/>
          </p:cNvSpPr>
          <p:nvPr>
            <p:ph type="body" idx="1"/>
          </p:nvPr>
        </p:nvSpPr>
        <p:spPr>
          <a:xfrm>
            <a:off x="831850" y="4589463"/>
            <a:ext cx="10515600" cy="1500187"/>
          </a:xfrm>
        </p:spPr>
        <p:txBody>
          <a:bodyPr>
            <a:normAutofit fontScale="62500" lnSpcReduction="20000"/>
          </a:bodyPr>
          <a:lstStyle/>
          <a:p>
            <a:r>
              <a:rPr lang="en-US" dirty="0"/>
              <a:t>Shashank V. Maiya</a:t>
            </a:r>
          </a:p>
          <a:p>
            <a:r>
              <a:rPr lang="en-US" dirty="0"/>
              <a:t>Email: </a:t>
            </a:r>
            <a:r>
              <a:rPr lang="en-US" dirty="0">
                <a:hlinkClick r:id="rId3"/>
              </a:rPr>
              <a:t>shashank.maiya@gmail.com</a:t>
            </a:r>
            <a:endParaRPr lang="en-US" dirty="0"/>
          </a:p>
          <a:p>
            <a:r>
              <a:rPr lang="en-US" dirty="0" err="1"/>
              <a:t>Linkedin</a:t>
            </a:r>
            <a:r>
              <a:rPr lang="en-US" dirty="0"/>
              <a:t> Profile: </a:t>
            </a:r>
            <a:r>
              <a:rPr lang="en-US" dirty="0">
                <a:hlinkClick r:id="rId4"/>
              </a:rPr>
              <a:t>https://www.linkedin.com/in/shashankmaiya/</a:t>
            </a:r>
            <a:endParaRPr lang="en-US" dirty="0"/>
          </a:p>
          <a:p>
            <a:r>
              <a:rPr lang="en-US" dirty="0" err="1"/>
              <a:t>Github</a:t>
            </a:r>
            <a:r>
              <a:rPr lang="en-US" dirty="0"/>
              <a:t>: </a:t>
            </a:r>
            <a:r>
              <a:rPr lang="en-US" dirty="0">
                <a:hlinkClick r:id="rId5"/>
              </a:rPr>
              <a:t>https://github.com/shashankvmaiya</a:t>
            </a:r>
            <a:endParaRPr lang="en-US" dirty="0"/>
          </a:p>
          <a:p>
            <a:r>
              <a:rPr lang="en-US" dirty="0"/>
              <a:t>Project Report: </a:t>
            </a:r>
            <a:r>
              <a:rPr lang="en-US" dirty="0">
                <a:hlinkClick r:id="rId6"/>
              </a:rPr>
              <a:t>Final_Report.pdf</a:t>
            </a:r>
            <a:endParaRPr lang="en-US" dirty="0"/>
          </a:p>
        </p:txBody>
      </p:sp>
    </p:spTree>
    <p:extLst>
      <p:ext uri="{BB962C8B-B14F-4D97-AF65-F5344CB8AC3E}">
        <p14:creationId xmlns:p14="http://schemas.microsoft.com/office/powerpoint/2010/main" val="373668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Prediction Problem</a:t>
            </a:r>
          </a:p>
        </p:txBody>
      </p:sp>
      <p:sp>
        <p:nvSpPr>
          <p:cNvPr id="49" name="Text Placeholder 3">
            <a:extLst>
              <a:ext uri="{FF2B5EF4-FFF2-40B4-BE49-F238E27FC236}">
                <a16:creationId xmlns:a16="http://schemas.microsoft.com/office/drawing/2014/main" id="{E0005FF3-EB81-4A34-A50C-151A1CDD0547}"/>
              </a:ext>
            </a:extLst>
          </p:cNvPr>
          <p:cNvSpPr txBox="1">
            <a:spLocks/>
          </p:cNvSpPr>
          <p:nvPr/>
        </p:nvSpPr>
        <p:spPr>
          <a:xfrm>
            <a:off x="1956773" y="5905503"/>
            <a:ext cx="7794172" cy="506812"/>
          </a:xfrm>
          <a:prstGeom prst="rect">
            <a:avLst/>
          </a:prstGeom>
          <a:ln w="28575">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Given the plot of the movie, what are the genres they fall into? </a:t>
            </a:r>
          </a:p>
        </p:txBody>
      </p:sp>
      <p:sp>
        <p:nvSpPr>
          <p:cNvPr id="52" name="Content Placeholder 2">
            <a:extLst>
              <a:ext uri="{FF2B5EF4-FFF2-40B4-BE49-F238E27FC236}">
                <a16:creationId xmlns:a16="http://schemas.microsoft.com/office/drawing/2014/main" id="{227B427B-7E69-469F-AA9B-DE3BD36B4FBA}"/>
              </a:ext>
            </a:extLst>
          </p:cNvPr>
          <p:cNvSpPr txBox="1">
            <a:spLocks/>
          </p:cNvSpPr>
          <p:nvPr/>
        </p:nvSpPr>
        <p:spPr>
          <a:xfrm>
            <a:off x="738863" y="3194450"/>
            <a:ext cx="6321726" cy="924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Total of 27 Possible Genres</a:t>
            </a:r>
          </a:p>
          <a:p>
            <a:r>
              <a:rPr lang="en-US" sz="2400" dirty="0"/>
              <a:t>Movies are classified anywhere from 1 to 12 genres</a:t>
            </a:r>
          </a:p>
        </p:txBody>
      </p:sp>
      <p:pic>
        <p:nvPicPr>
          <p:cNvPr id="4" name="Picture 3" descr="A screenshot of a person&#10;&#10;Description generated with very high confidence">
            <a:extLst>
              <a:ext uri="{FF2B5EF4-FFF2-40B4-BE49-F238E27FC236}">
                <a16:creationId xmlns:a16="http://schemas.microsoft.com/office/drawing/2014/main" id="{F39A5507-FABC-46FC-AD5F-FCC552DCC03F}"/>
              </a:ext>
            </a:extLst>
          </p:cNvPr>
          <p:cNvPicPr>
            <a:picLocks noChangeAspect="1"/>
          </p:cNvPicPr>
          <p:nvPr/>
        </p:nvPicPr>
        <p:blipFill>
          <a:blip r:embed="rId2"/>
          <a:stretch>
            <a:fillRect/>
          </a:stretch>
        </p:blipFill>
        <p:spPr>
          <a:xfrm>
            <a:off x="7559459" y="2540579"/>
            <a:ext cx="4155910" cy="2878123"/>
          </a:xfrm>
          <a:prstGeom prst="rect">
            <a:avLst/>
          </a:prstGeom>
        </p:spPr>
      </p:pic>
    </p:spTree>
    <p:extLst>
      <p:ext uri="{BB962C8B-B14F-4D97-AF65-F5344CB8AC3E}">
        <p14:creationId xmlns:p14="http://schemas.microsoft.com/office/powerpoint/2010/main" val="332543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Who might care?</a:t>
            </a:r>
          </a:p>
        </p:txBody>
      </p:sp>
      <p:grpSp>
        <p:nvGrpSpPr>
          <p:cNvPr id="25" name="Group 24">
            <a:extLst>
              <a:ext uri="{FF2B5EF4-FFF2-40B4-BE49-F238E27FC236}">
                <a16:creationId xmlns:a16="http://schemas.microsoft.com/office/drawing/2014/main" id="{CF2E35A4-9BC3-472B-8A87-3673F1372C01}"/>
              </a:ext>
            </a:extLst>
          </p:cNvPr>
          <p:cNvGrpSpPr/>
          <p:nvPr/>
        </p:nvGrpSpPr>
        <p:grpSpPr>
          <a:xfrm>
            <a:off x="1842877" y="2634325"/>
            <a:ext cx="3530810" cy="4036215"/>
            <a:chOff x="507790" y="2646404"/>
            <a:chExt cx="3530810" cy="4036215"/>
          </a:xfrm>
        </p:grpSpPr>
        <p:sp>
          <p:nvSpPr>
            <p:cNvPr id="16" name="Content Placeholder 2">
              <a:extLst>
                <a:ext uri="{FF2B5EF4-FFF2-40B4-BE49-F238E27FC236}">
                  <a16:creationId xmlns:a16="http://schemas.microsoft.com/office/drawing/2014/main" id="{34FD35C6-69F2-4C90-946F-34DDDA8B7A2B}"/>
                </a:ext>
              </a:extLst>
            </p:cNvPr>
            <p:cNvSpPr txBox="1">
              <a:spLocks/>
            </p:cNvSpPr>
            <p:nvPr/>
          </p:nvSpPr>
          <p:spPr>
            <a:xfrm>
              <a:off x="507790" y="2646404"/>
              <a:ext cx="3530810" cy="523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Online Streaming Companies</a:t>
              </a:r>
            </a:p>
          </p:txBody>
        </p:sp>
        <p:pic>
          <p:nvPicPr>
            <p:cNvPr id="4" name="Picture 3">
              <a:extLst>
                <a:ext uri="{FF2B5EF4-FFF2-40B4-BE49-F238E27FC236}">
                  <a16:creationId xmlns:a16="http://schemas.microsoft.com/office/drawing/2014/main" id="{875C36AD-517F-486F-BE93-8835AC5E6907}"/>
                </a:ext>
              </a:extLst>
            </p:cNvPr>
            <p:cNvPicPr>
              <a:picLocks noChangeAspect="1"/>
            </p:cNvPicPr>
            <p:nvPr/>
          </p:nvPicPr>
          <p:blipFill>
            <a:blip r:embed="rId2"/>
            <a:stretch>
              <a:fillRect/>
            </a:stretch>
          </p:blipFill>
          <p:spPr>
            <a:xfrm>
              <a:off x="1503974" y="3020208"/>
              <a:ext cx="1171575" cy="552450"/>
            </a:xfrm>
            <a:prstGeom prst="rect">
              <a:avLst/>
            </a:prstGeom>
          </p:spPr>
        </p:pic>
        <p:pic>
          <p:nvPicPr>
            <p:cNvPr id="6" name="Picture 5">
              <a:extLst>
                <a:ext uri="{FF2B5EF4-FFF2-40B4-BE49-F238E27FC236}">
                  <a16:creationId xmlns:a16="http://schemas.microsoft.com/office/drawing/2014/main" id="{37DDB646-62F2-4E20-A3A5-68D2D9B280B4}"/>
                </a:ext>
              </a:extLst>
            </p:cNvPr>
            <p:cNvPicPr>
              <a:picLocks noChangeAspect="1"/>
            </p:cNvPicPr>
            <p:nvPr/>
          </p:nvPicPr>
          <p:blipFill>
            <a:blip r:embed="rId3"/>
            <a:stretch>
              <a:fillRect/>
            </a:stretch>
          </p:blipFill>
          <p:spPr>
            <a:xfrm>
              <a:off x="1304010" y="3584338"/>
              <a:ext cx="1603581" cy="875906"/>
            </a:xfrm>
            <a:prstGeom prst="rect">
              <a:avLst/>
            </a:prstGeom>
          </p:spPr>
        </p:pic>
        <p:pic>
          <p:nvPicPr>
            <p:cNvPr id="7" name="Picture 6">
              <a:extLst>
                <a:ext uri="{FF2B5EF4-FFF2-40B4-BE49-F238E27FC236}">
                  <a16:creationId xmlns:a16="http://schemas.microsoft.com/office/drawing/2014/main" id="{3B02F23A-DD2A-43C0-B13A-3568AA1D343A}"/>
                </a:ext>
              </a:extLst>
            </p:cNvPr>
            <p:cNvPicPr>
              <a:picLocks noChangeAspect="1"/>
            </p:cNvPicPr>
            <p:nvPr/>
          </p:nvPicPr>
          <p:blipFill>
            <a:blip r:embed="rId4"/>
            <a:stretch>
              <a:fillRect/>
            </a:stretch>
          </p:blipFill>
          <p:spPr>
            <a:xfrm>
              <a:off x="1348562" y="4460244"/>
              <a:ext cx="1514475" cy="786085"/>
            </a:xfrm>
            <a:prstGeom prst="rect">
              <a:avLst/>
            </a:prstGeom>
          </p:spPr>
        </p:pic>
        <p:pic>
          <p:nvPicPr>
            <p:cNvPr id="19" name="Picture 18">
              <a:extLst>
                <a:ext uri="{FF2B5EF4-FFF2-40B4-BE49-F238E27FC236}">
                  <a16:creationId xmlns:a16="http://schemas.microsoft.com/office/drawing/2014/main" id="{25DEC004-7E0A-482F-8CF8-2982942D7FC7}"/>
                </a:ext>
              </a:extLst>
            </p:cNvPr>
            <p:cNvPicPr>
              <a:picLocks noChangeAspect="1"/>
            </p:cNvPicPr>
            <p:nvPr/>
          </p:nvPicPr>
          <p:blipFill>
            <a:blip r:embed="rId5"/>
            <a:stretch>
              <a:fillRect/>
            </a:stretch>
          </p:blipFill>
          <p:spPr>
            <a:xfrm>
              <a:off x="1331486" y="5246329"/>
              <a:ext cx="1576105" cy="761784"/>
            </a:xfrm>
            <a:prstGeom prst="rect">
              <a:avLst/>
            </a:prstGeom>
          </p:spPr>
        </p:pic>
        <p:pic>
          <p:nvPicPr>
            <p:cNvPr id="20" name="Picture 19">
              <a:extLst>
                <a:ext uri="{FF2B5EF4-FFF2-40B4-BE49-F238E27FC236}">
                  <a16:creationId xmlns:a16="http://schemas.microsoft.com/office/drawing/2014/main" id="{C4179DE0-8D01-46CD-A8A2-433CFB1B81A3}"/>
                </a:ext>
              </a:extLst>
            </p:cNvPr>
            <p:cNvPicPr>
              <a:picLocks noChangeAspect="1"/>
            </p:cNvPicPr>
            <p:nvPr/>
          </p:nvPicPr>
          <p:blipFill>
            <a:blip r:embed="rId6"/>
            <a:stretch>
              <a:fillRect/>
            </a:stretch>
          </p:blipFill>
          <p:spPr>
            <a:xfrm>
              <a:off x="1383267" y="6032414"/>
              <a:ext cx="1292282" cy="650205"/>
            </a:xfrm>
            <a:prstGeom prst="rect">
              <a:avLst/>
            </a:prstGeom>
          </p:spPr>
        </p:pic>
      </p:grpSp>
      <p:grpSp>
        <p:nvGrpSpPr>
          <p:cNvPr id="24" name="Group 23">
            <a:extLst>
              <a:ext uri="{FF2B5EF4-FFF2-40B4-BE49-F238E27FC236}">
                <a16:creationId xmlns:a16="http://schemas.microsoft.com/office/drawing/2014/main" id="{9BBF9153-895F-44C9-8F44-EF61D54FE903}"/>
              </a:ext>
            </a:extLst>
          </p:cNvPr>
          <p:cNvGrpSpPr/>
          <p:nvPr/>
        </p:nvGrpSpPr>
        <p:grpSpPr>
          <a:xfrm>
            <a:off x="7529628" y="2634325"/>
            <a:ext cx="3162300" cy="3813238"/>
            <a:chOff x="5121095" y="2732057"/>
            <a:chExt cx="3162300" cy="3813238"/>
          </a:xfrm>
        </p:grpSpPr>
        <p:sp>
          <p:nvSpPr>
            <p:cNvPr id="11" name="Content Placeholder 2">
              <a:extLst>
                <a:ext uri="{FF2B5EF4-FFF2-40B4-BE49-F238E27FC236}">
                  <a16:creationId xmlns:a16="http://schemas.microsoft.com/office/drawing/2014/main" id="{B6B0F448-78BA-4170-BEE6-D8666854EBD9}"/>
                </a:ext>
              </a:extLst>
            </p:cNvPr>
            <p:cNvSpPr txBox="1">
              <a:spLocks/>
            </p:cNvSpPr>
            <p:nvPr/>
          </p:nvSpPr>
          <p:spPr>
            <a:xfrm>
              <a:off x="5121095" y="2732057"/>
              <a:ext cx="2700881" cy="5013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Movie Review Websites</a:t>
              </a:r>
            </a:p>
          </p:txBody>
        </p:sp>
        <p:pic>
          <p:nvPicPr>
            <p:cNvPr id="3" name="Picture 2">
              <a:extLst>
                <a:ext uri="{FF2B5EF4-FFF2-40B4-BE49-F238E27FC236}">
                  <a16:creationId xmlns:a16="http://schemas.microsoft.com/office/drawing/2014/main" id="{A28F8558-5C3F-44EE-97E2-A1C4C388AD43}"/>
                </a:ext>
              </a:extLst>
            </p:cNvPr>
            <p:cNvPicPr>
              <a:picLocks noChangeAspect="1"/>
            </p:cNvPicPr>
            <p:nvPr/>
          </p:nvPicPr>
          <p:blipFill>
            <a:blip r:embed="rId7"/>
            <a:stretch>
              <a:fillRect/>
            </a:stretch>
          </p:blipFill>
          <p:spPr>
            <a:xfrm>
              <a:off x="5902168" y="3165343"/>
              <a:ext cx="1219200" cy="638175"/>
            </a:xfrm>
            <a:prstGeom prst="rect">
              <a:avLst/>
            </a:prstGeom>
          </p:spPr>
        </p:pic>
        <p:pic>
          <p:nvPicPr>
            <p:cNvPr id="21" name="Picture 20">
              <a:extLst>
                <a:ext uri="{FF2B5EF4-FFF2-40B4-BE49-F238E27FC236}">
                  <a16:creationId xmlns:a16="http://schemas.microsoft.com/office/drawing/2014/main" id="{E7349B75-E558-47DA-9D39-27D69DB797D6}"/>
                </a:ext>
              </a:extLst>
            </p:cNvPr>
            <p:cNvPicPr>
              <a:picLocks noChangeAspect="1"/>
            </p:cNvPicPr>
            <p:nvPr/>
          </p:nvPicPr>
          <p:blipFill>
            <a:blip r:embed="rId8"/>
            <a:stretch>
              <a:fillRect/>
            </a:stretch>
          </p:blipFill>
          <p:spPr>
            <a:xfrm>
              <a:off x="5537710" y="3814936"/>
              <a:ext cx="2081213" cy="792041"/>
            </a:xfrm>
            <a:prstGeom prst="rect">
              <a:avLst/>
            </a:prstGeom>
          </p:spPr>
        </p:pic>
        <p:pic>
          <p:nvPicPr>
            <p:cNvPr id="22" name="Picture 21">
              <a:extLst>
                <a:ext uri="{FF2B5EF4-FFF2-40B4-BE49-F238E27FC236}">
                  <a16:creationId xmlns:a16="http://schemas.microsoft.com/office/drawing/2014/main" id="{BB199AF5-D31E-480A-B86A-2A4A4D8E1F5D}"/>
                </a:ext>
              </a:extLst>
            </p:cNvPr>
            <p:cNvPicPr>
              <a:picLocks noChangeAspect="1"/>
            </p:cNvPicPr>
            <p:nvPr/>
          </p:nvPicPr>
          <p:blipFill>
            <a:blip r:embed="rId9"/>
            <a:stretch>
              <a:fillRect/>
            </a:stretch>
          </p:blipFill>
          <p:spPr>
            <a:xfrm>
              <a:off x="5121095" y="5488020"/>
              <a:ext cx="3162300" cy="1057275"/>
            </a:xfrm>
            <a:prstGeom prst="rect">
              <a:avLst/>
            </a:prstGeom>
          </p:spPr>
        </p:pic>
        <p:pic>
          <p:nvPicPr>
            <p:cNvPr id="23" name="Picture 22">
              <a:extLst>
                <a:ext uri="{FF2B5EF4-FFF2-40B4-BE49-F238E27FC236}">
                  <a16:creationId xmlns:a16="http://schemas.microsoft.com/office/drawing/2014/main" id="{D9466F00-52C2-4A04-A279-77E7A9F78554}"/>
                </a:ext>
              </a:extLst>
            </p:cNvPr>
            <p:cNvPicPr>
              <a:picLocks noChangeAspect="1"/>
            </p:cNvPicPr>
            <p:nvPr/>
          </p:nvPicPr>
          <p:blipFill>
            <a:blip r:embed="rId10"/>
            <a:stretch>
              <a:fillRect/>
            </a:stretch>
          </p:blipFill>
          <p:spPr>
            <a:xfrm>
              <a:off x="5673568" y="4630791"/>
              <a:ext cx="1809750" cy="838200"/>
            </a:xfrm>
            <a:prstGeom prst="rect">
              <a:avLst/>
            </a:prstGeom>
          </p:spPr>
        </p:pic>
      </p:grpSp>
    </p:spTree>
    <p:extLst>
      <p:ext uri="{BB962C8B-B14F-4D97-AF65-F5344CB8AC3E}">
        <p14:creationId xmlns:p14="http://schemas.microsoft.com/office/powerpoint/2010/main" val="40251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Data Overview</a:t>
            </a:r>
          </a:p>
        </p:txBody>
      </p:sp>
      <p:sp>
        <p:nvSpPr>
          <p:cNvPr id="3" name="Content Placeholder 2">
            <a:extLst>
              <a:ext uri="{FF2B5EF4-FFF2-40B4-BE49-F238E27FC236}">
                <a16:creationId xmlns:a16="http://schemas.microsoft.com/office/drawing/2014/main" id="{7429ACBD-8B17-431B-BFA3-FF089ECEBF92}"/>
              </a:ext>
            </a:extLst>
          </p:cNvPr>
          <p:cNvSpPr>
            <a:spLocks noGrp="1"/>
          </p:cNvSpPr>
          <p:nvPr>
            <p:ph idx="1"/>
          </p:nvPr>
        </p:nvSpPr>
        <p:spPr>
          <a:xfrm>
            <a:off x="965199" y="2953398"/>
            <a:ext cx="4052499" cy="2152757"/>
          </a:xfrm>
        </p:spPr>
        <p:txBody>
          <a:bodyPr>
            <a:normAutofit/>
          </a:bodyPr>
          <a:lstStyle/>
          <a:p>
            <a:r>
              <a:rPr lang="en-US" sz="2000" dirty="0"/>
              <a:t>Data set obtained from IMDB</a:t>
            </a:r>
          </a:p>
          <a:p>
            <a:r>
              <a:rPr lang="en-US" sz="2000" dirty="0"/>
              <a:t>Column Description</a:t>
            </a:r>
          </a:p>
          <a:p>
            <a:pPr lvl="1"/>
            <a:r>
              <a:rPr lang="en-US" sz="1600" dirty="0">
                <a:solidFill>
                  <a:schemeClr val="bg1">
                    <a:lumMod val="50000"/>
                  </a:schemeClr>
                </a:solidFill>
              </a:rPr>
              <a:t>Movie Title</a:t>
            </a:r>
          </a:p>
          <a:p>
            <a:pPr lvl="1"/>
            <a:r>
              <a:rPr lang="en-US" sz="1600" dirty="0">
                <a:solidFill>
                  <a:schemeClr val="bg1">
                    <a:lumMod val="50000"/>
                  </a:schemeClr>
                </a:solidFill>
              </a:rPr>
              <a:t>Movie Plot</a:t>
            </a:r>
          </a:p>
          <a:p>
            <a:pPr lvl="1"/>
            <a:r>
              <a:rPr lang="en-US" sz="1600" dirty="0">
                <a:solidFill>
                  <a:srgbClr val="00B050"/>
                </a:solidFill>
              </a:rPr>
              <a:t>Plot Language</a:t>
            </a:r>
          </a:p>
          <a:p>
            <a:pPr lvl="1"/>
            <a:r>
              <a:rPr lang="en-US" sz="1600" dirty="0">
                <a:solidFill>
                  <a:srgbClr val="00B050"/>
                </a:solidFill>
              </a:rPr>
              <a:t>27 Movie Genres</a:t>
            </a:r>
          </a:p>
          <a:p>
            <a:endParaRPr lang="en-US" sz="2000" dirty="0"/>
          </a:p>
        </p:txBody>
      </p:sp>
      <p:pic>
        <p:nvPicPr>
          <p:cNvPr id="7" name="Picture 6">
            <a:extLst>
              <a:ext uri="{FF2B5EF4-FFF2-40B4-BE49-F238E27FC236}">
                <a16:creationId xmlns:a16="http://schemas.microsoft.com/office/drawing/2014/main" id="{8BE38D7F-E1EE-49E0-A9E9-566515B29B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3340" y="4029776"/>
            <a:ext cx="8292029" cy="1422819"/>
          </a:xfrm>
          <a:prstGeom prst="rect">
            <a:avLst/>
          </a:prstGeom>
          <a:noFill/>
          <a:ln>
            <a:noFill/>
          </a:ln>
        </p:spPr>
      </p:pic>
    </p:spTree>
    <p:extLst>
      <p:ext uri="{BB962C8B-B14F-4D97-AF65-F5344CB8AC3E}">
        <p14:creationId xmlns:p14="http://schemas.microsoft.com/office/powerpoint/2010/main" val="3818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Exploratory Data Analysis (EDA)</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113670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Top Corners Rounded 24">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Top Corners Rounded 26">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2FC79-4D3D-4962-8925-BF7FC8C305D4}"/>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Movies per Genre</a:t>
            </a:r>
          </a:p>
        </p:txBody>
      </p:sp>
      <p:cxnSp>
        <p:nvCxnSpPr>
          <p:cNvPr id="29" name="Straight Connector 28">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E1E3C4-4461-4C3B-914C-2AE3C27F344A}"/>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Highest Genre Movies = Drama (45891) followed by Comedy (33870)</a:t>
            </a:r>
          </a:p>
          <a:p>
            <a:r>
              <a:rPr lang="en-US" sz="2000" dirty="0">
                <a:solidFill>
                  <a:schemeClr val="bg1"/>
                </a:solidFill>
              </a:rPr>
              <a:t>Lowest Genre Movies = Adult (61)</a:t>
            </a:r>
          </a:p>
        </p:txBody>
      </p:sp>
      <p:pic>
        <p:nvPicPr>
          <p:cNvPr id="6" name="Content Placeholder 5">
            <a:extLst>
              <a:ext uri="{FF2B5EF4-FFF2-40B4-BE49-F238E27FC236}">
                <a16:creationId xmlns:a16="http://schemas.microsoft.com/office/drawing/2014/main" id="{AD7CCCB2-595A-4A9F-A065-D2B61D36224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97724" y="467256"/>
            <a:ext cx="6354203" cy="5766440"/>
          </a:xfrm>
          <a:prstGeom prst="rect">
            <a:avLst/>
          </a:prstGeom>
          <a:noFill/>
        </p:spPr>
      </p:pic>
      <p:sp>
        <p:nvSpPr>
          <p:cNvPr id="5" name="Footer Placeholder 4">
            <a:extLst>
              <a:ext uri="{FF2B5EF4-FFF2-40B4-BE49-F238E27FC236}">
                <a16:creationId xmlns:a16="http://schemas.microsoft.com/office/drawing/2014/main" id="{340DDC0E-C5A9-4FEA-9AA2-476FB0BFAC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05189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932355-1FAF-4D97-8A5A-CF1AAB45CFC6}"/>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Genres per Movie</a:t>
            </a:r>
          </a:p>
        </p:txBody>
      </p:sp>
      <p:cxnSp>
        <p:nvCxnSpPr>
          <p:cNvPr id="16" name="Straight Connector 1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F679AD-DCDB-4FA4-ABF4-23AB4C57C070}"/>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Average of 2.1 genres per movie</a:t>
            </a:r>
          </a:p>
          <a:p>
            <a:r>
              <a:rPr lang="en-US" sz="2000">
                <a:solidFill>
                  <a:schemeClr val="bg1"/>
                </a:solidFill>
              </a:rPr>
              <a:t>18 movies are classified using 12 genres! </a:t>
            </a:r>
          </a:p>
        </p:txBody>
      </p:sp>
      <p:pic>
        <p:nvPicPr>
          <p:cNvPr id="7" name="Content Placeholder 6">
            <a:extLst>
              <a:ext uri="{FF2B5EF4-FFF2-40B4-BE49-F238E27FC236}">
                <a16:creationId xmlns:a16="http://schemas.microsoft.com/office/drawing/2014/main" id="{2241ACAE-1E10-402C-B654-687E495861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03767" y="619142"/>
            <a:ext cx="6542117" cy="5462667"/>
          </a:xfrm>
          <a:prstGeom prst="rect">
            <a:avLst/>
          </a:prstGeom>
          <a:noFill/>
        </p:spPr>
      </p:pic>
      <p:sp>
        <p:nvSpPr>
          <p:cNvPr id="5" name="Footer Placeholder 4">
            <a:extLst>
              <a:ext uri="{FF2B5EF4-FFF2-40B4-BE49-F238E27FC236}">
                <a16:creationId xmlns:a16="http://schemas.microsoft.com/office/drawing/2014/main" id="{CE4C6A8C-E176-411A-A1B1-C7232181F6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1302427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Qualcomm Office Regular"/>
        <a:ea typeface=""/>
        <a:cs typeface=""/>
      </a:majorFont>
      <a:minorFont>
        <a:latin typeface="Qualcomm Office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1049</Words>
  <Application>Microsoft Office PowerPoint</Application>
  <PresentationFormat>Widescreen</PresentationFormat>
  <Paragraphs>161</Paragraphs>
  <Slides>35</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Cambria Math</vt:lpstr>
      <vt:lpstr>Century Gothic</vt:lpstr>
      <vt:lpstr>Microsoft Sans Serif</vt:lpstr>
      <vt:lpstr>Qualcomm Office Regular</vt:lpstr>
      <vt:lpstr>Tw Cen MT</vt:lpstr>
      <vt:lpstr>Wingdings</vt:lpstr>
      <vt:lpstr>Qualcomm</vt:lpstr>
      <vt:lpstr>Office Theme</vt:lpstr>
      <vt:lpstr>Visio</vt:lpstr>
      <vt:lpstr>Multi-Label Movie Genre Classification</vt:lpstr>
      <vt:lpstr>Types of Classification Tasks</vt:lpstr>
      <vt:lpstr>Multi-Label Classification - Applications</vt:lpstr>
      <vt:lpstr>Prediction Problem</vt:lpstr>
      <vt:lpstr>Who might care?</vt:lpstr>
      <vt:lpstr>Data Overview</vt:lpstr>
      <vt:lpstr>Exploratory Data Analysis (EDA)</vt:lpstr>
      <vt:lpstr>Number of Movies per Genre</vt:lpstr>
      <vt:lpstr>Number of Genres per Movie</vt:lpstr>
      <vt:lpstr>Word Cloud plots – [Sports, Music]</vt:lpstr>
      <vt:lpstr>Word Cloud plots – [Biography, War]</vt:lpstr>
      <vt:lpstr>Word Cloud plots – [Crime, Western]</vt:lpstr>
      <vt:lpstr>Correlation Analysis - Heatmap</vt:lpstr>
      <vt:lpstr>Multi-Genre Distribution Plots</vt:lpstr>
      <vt:lpstr>Multi-Genre Distribution Plots</vt:lpstr>
      <vt:lpstr>Number of Genres for [Sci-Fi, Adventure, Fantasy]</vt:lpstr>
      <vt:lpstr>Number of Genres for [Adult, Reality-TV, Western]</vt:lpstr>
      <vt:lpstr>Text Preprocessing</vt:lpstr>
      <vt:lpstr>Text Preprocessing</vt:lpstr>
      <vt:lpstr>Modeling</vt:lpstr>
      <vt:lpstr>Modeling Overview</vt:lpstr>
      <vt:lpstr>Train/Test Split</vt:lpstr>
      <vt:lpstr>Evaluation Metric – Overall F1 Score</vt:lpstr>
      <vt:lpstr>Multi-Label Algorithm + Text Encoder + Classifiers</vt:lpstr>
      <vt:lpstr>Multi-Label Classification Algorithms</vt:lpstr>
      <vt:lpstr>Text Encoder – Sentence Embedding</vt:lpstr>
      <vt:lpstr>Sentence Embedding – [Action, Horror, Game-Show]</vt:lpstr>
      <vt:lpstr>Sentence Embedding – [Adult, Crime, War]</vt:lpstr>
      <vt:lpstr>Classification Models – Cosine Similarity</vt:lpstr>
      <vt:lpstr>Classification Models – Neural Network</vt:lpstr>
      <vt:lpstr>Result Summary</vt:lpstr>
      <vt:lpstr>Label Powerset + TF-IDF + Linear SVC</vt:lpstr>
      <vt:lpstr>Conclusions</vt:lpstr>
      <vt:lpstr>Limitations and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 Movie Genre Classification</dc:title>
  <dc:creator>Shashank Maiya</dc:creator>
  <cp:lastModifiedBy>Shashank Maiya</cp:lastModifiedBy>
  <cp:revision>8</cp:revision>
  <cp:lastPrinted>2019-04-29T02:52:55Z</cp:lastPrinted>
  <dcterms:created xsi:type="dcterms:W3CDTF">2019-04-29T02:36:28Z</dcterms:created>
  <dcterms:modified xsi:type="dcterms:W3CDTF">2019-04-29T03:05:35Z</dcterms:modified>
</cp:coreProperties>
</file>